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ink/ink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46"/>
  </p:notesMasterIdLst>
  <p:sldIdLst>
    <p:sldId id="256" r:id="rId5"/>
    <p:sldId id="257" r:id="rId6"/>
    <p:sldId id="302" r:id="rId7"/>
    <p:sldId id="268" r:id="rId8"/>
    <p:sldId id="282" r:id="rId9"/>
    <p:sldId id="269" r:id="rId10"/>
    <p:sldId id="283" r:id="rId11"/>
    <p:sldId id="306" r:id="rId12"/>
    <p:sldId id="313" r:id="rId13"/>
    <p:sldId id="284" r:id="rId14"/>
    <p:sldId id="286" r:id="rId15"/>
    <p:sldId id="288" r:id="rId16"/>
    <p:sldId id="287" r:id="rId17"/>
    <p:sldId id="290" r:id="rId18"/>
    <p:sldId id="312" r:id="rId19"/>
    <p:sldId id="307" r:id="rId20"/>
    <p:sldId id="308" r:id="rId21"/>
    <p:sldId id="309" r:id="rId22"/>
    <p:sldId id="310" r:id="rId23"/>
    <p:sldId id="311" r:id="rId24"/>
    <p:sldId id="319" r:id="rId25"/>
    <p:sldId id="320" r:id="rId26"/>
    <p:sldId id="321" r:id="rId27"/>
    <p:sldId id="322" r:id="rId28"/>
    <p:sldId id="324" r:id="rId29"/>
    <p:sldId id="316" r:id="rId30"/>
    <p:sldId id="291" r:id="rId31"/>
    <p:sldId id="314" r:id="rId32"/>
    <p:sldId id="315" r:id="rId33"/>
    <p:sldId id="317" r:id="rId34"/>
    <p:sldId id="323" r:id="rId35"/>
    <p:sldId id="318" r:id="rId36"/>
    <p:sldId id="263" r:id="rId37"/>
    <p:sldId id="292" r:id="rId38"/>
    <p:sldId id="303" r:id="rId39"/>
    <p:sldId id="293" r:id="rId40"/>
    <p:sldId id="304" r:id="rId41"/>
    <p:sldId id="305" r:id="rId42"/>
    <p:sldId id="301" r:id="rId43"/>
    <p:sldId id="300"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5601C0-0B61-42B1-B9B6-1E30A803720D}">
          <p14:sldIdLst>
            <p14:sldId id="256"/>
          </p14:sldIdLst>
        </p14:section>
        <p14:section name="Introduction, Status of Action Items from PDR, and Changes since PDR Isaiah" id="{6682B975-5C55-4CB5-89F2-841C48D960E0}">
          <p14:sldIdLst>
            <p14:sldId id="257"/>
            <p14:sldId id="302"/>
          </p14:sldIdLst>
        </p14:section>
        <p14:section name="Requirements Review Dan" id="{4925AE29-2B7B-43D5-8AFC-63CE8D103498}">
          <p14:sldIdLst>
            <p14:sldId id="268"/>
            <p14:sldId id="282"/>
          </p14:sldIdLst>
        </p14:section>
        <p14:section name="Design Details Brandon" id="{12594592-1018-441B-A559-88DD1C4BC298}">
          <p14:sldIdLst>
            <p14:sldId id="269"/>
            <p14:sldId id="283"/>
            <p14:sldId id="306"/>
            <p14:sldId id="313"/>
          </p14:sldIdLst>
        </p14:section>
        <p14:section name="Analyses and Prediction of Performance/Margins Mason" id="{3281860B-4CDE-48F9-8FB1-B9269B6B2375}">
          <p14:sldIdLst>
            <p14:sldId id="284"/>
          </p14:sldIdLst>
        </p14:section>
        <p14:section name="Verification Procedures and Data Sheets Mason" id="{18EE30B0-638E-42D3-BF8C-0525AE6FF957}">
          <p14:sldIdLst>
            <p14:sldId id="286"/>
            <p14:sldId id="288"/>
            <p14:sldId id="287"/>
          </p14:sldIdLst>
        </p14:section>
        <p14:section name="Project Status Russel" id="{88F62991-49AD-4115-A65A-BD175FC16FDC}">
          <p14:sldIdLst>
            <p14:sldId id="290"/>
            <p14:sldId id="312"/>
            <p14:sldId id="307"/>
            <p14:sldId id="308"/>
            <p14:sldId id="309"/>
            <p14:sldId id="310"/>
            <p14:sldId id="311"/>
            <p14:sldId id="319"/>
            <p14:sldId id="320"/>
            <p14:sldId id="321"/>
            <p14:sldId id="322"/>
            <p14:sldId id="324"/>
          </p14:sldIdLst>
        </p14:section>
        <p14:section name="Risk Analysis &amp; Mitigation Plan Team" id="{4294762E-0E94-4023-9A76-0DD6C94CAD80}">
          <p14:sldIdLst>
            <p14:sldId id="316"/>
            <p14:sldId id="291"/>
            <p14:sldId id="314"/>
            <p14:sldId id="315"/>
            <p14:sldId id="317"/>
            <p14:sldId id="323"/>
            <p14:sldId id="318"/>
          </p14:sldIdLst>
        </p14:section>
        <p14:section name="Critical Design Elements and Validation Results Brandon and Mica" id="{538E6C05-621E-4D31-B069-781A5F61EC57}">
          <p14:sldIdLst>
            <p14:sldId id="263"/>
            <p14:sldId id="292"/>
            <p14:sldId id="303"/>
            <p14:sldId id="293"/>
            <p14:sldId id="304"/>
            <p14:sldId id="305"/>
          </p14:sldIdLst>
        </p14:section>
        <p14:section name="Cost Analysis, Customer Deliverables, Summary, and Review of Action Items Collected Dan and Mason" id="{F213F642-E29E-4605-B6CF-EA0FE9F90E90}">
          <p14:sldIdLst>
            <p14:sldId id="301"/>
            <p14:sldId id="300"/>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CB4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8592C-50C6-45EF-9B37-A6C6EE60D516}" v="238" dt="2024-03-06T22:51:58.142"/>
    <p1510:client id="{90CDD654-E6CB-4B47-8D8F-5A3B5458FC7C}" v="20" dt="2024-03-07T03:30:41.620"/>
    <p1510:client id="{E488F7B5-35FB-914D-81D1-303D5F228BDB}" v="140" dt="2024-03-07T00:46:43.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0:38:59.566"/>
    </inkml:context>
    <inkml:brush xml:id="br0">
      <inkml:brushProperty name="width" value="0.06" units="cm"/>
      <inkml:brushProperty name="height" value="0.06" units="cm"/>
    </inkml:brush>
  </inkml:definitions>
  <inkml:trace contextRef="#ctx0" brushRef="#br0">0 1 8210,'0'8'-114,"0"-1"1,0-7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0:38:59.682"/>
    </inkml:context>
    <inkml:brush xml:id="br0">
      <inkml:brushProperty name="width" value="0.06" units="cm"/>
      <inkml:brushProperty name="height" value="0.06" units="cm"/>
    </inkml:brush>
  </inkml:definitions>
  <inkml:trace contextRef="#ctx0" brushRef="#br0">74 0 8197,'0'10'-693,"0"0"0,-1-1 501,-4 6 1,2-7-328,-7-3 519,0 3 0,-11-6 0,-2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31075-8ACC-4F73-B202-88B3C22735BC}"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51F11-1906-4A9D-B39E-2B692209209A}" type="slidenum">
              <a:rPr lang="en-US" smtClean="0"/>
              <a:t>‹#›</a:t>
            </a:fld>
            <a:endParaRPr lang="en-US"/>
          </a:p>
        </p:txBody>
      </p:sp>
    </p:spTree>
    <p:extLst>
      <p:ext uri="{BB962C8B-B14F-4D97-AF65-F5344CB8AC3E}">
        <p14:creationId xmlns:p14="http://schemas.microsoft.com/office/powerpoint/2010/main" val="679813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a:t>
            </a:fld>
            <a:endParaRPr lang="en-US"/>
          </a:p>
        </p:txBody>
      </p:sp>
    </p:spTree>
    <p:extLst>
      <p:ext uri="{BB962C8B-B14F-4D97-AF65-F5344CB8AC3E}">
        <p14:creationId xmlns:p14="http://schemas.microsoft.com/office/powerpoint/2010/main" val="2951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Parts, drawings and design documents listed in IDL format with status.  Project Plan clearly presented.  Milestones, tasks, and critical path well understood.  Next tasks presented.</a:t>
            </a:r>
            <a:endParaRPr lang="en-US"/>
          </a:p>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14</a:t>
            </a:fld>
            <a:endParaRPr lang="en-US"/>
          </a:p>
        </p:txBody>
      </p:sp>
    </p:spTree>
    <p:extLst>
      <p:ext uri="{BB962C8B-B14F-4D97-AF65-F5344CB8AC3E}">
        <p14:creationId xmlns:p14="http://schemas.microsoft.com/office/powerpoint/2010/main" val="402392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15</a:t>
            </a:fld>
            <a:endParaRPr lang="en-US"/>
          </a:p>
        </p:txBody>
      </p:sp>
    </p:spTree>
    <p:extLst>
      <p:ext uri="{BB962C8B-B14F-4D97-AF65-F5344CB8AC3E}">
        <p14:creationId xmlns:p14="http://schemas.microsoft.com/office/powerpoint/2010/main" val="56054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16</a:t>
            </a:fld>
            <a:endParaRPr lang="en-US"/>
          </a:p>
        </p:txBody>
      </p:sp>
    </p:spTree>
    <p:extLst>
      <p:ext uri="{BB962C8B-B14F-4D97-AF65-F5344CB8AC3E}">
        <p14:creationId xmlns:p14="http://schemas.microsoft.com/office/powerpoint/2010/main" val="142564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17</a:t>
            </a:fld>
            <a:endParaRPr lang="en-US"/>
          </a:p>
        </p:txBody>
      </p:sp>
    </p:spTree>
    <p:extLst>
      <p:ext uri="{BB962C8B-B14F-4D97-AF65-F5344CB8AC3E}">
        <p14:creationId xmlns:p14="http://schemas.microsoft.com/office/powerpoint/2010/main" val="387638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18</a:t>
            </a:fld>
            <a:endParaRPr lang="en-US"/>
          </a:p>
        </p:txBody>
      </p:sp>
    </p:spTree>
    <p:extLst>
      <p:ext uri="{BB962C8B-B14F-4D97-AF65-F5344CB8AC3E}">
        <p14:creationId xmlns:p14="http://schemas.microsoft.com/office/powerpoint/2010/main" val="1415150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19</a:t>
            </a:fld>
            <a:endParaRPr lang="en-US"/>
          </a:p>
        </p:txBody>
      </p:sp>
    </p:spTree>
    <p:extLst>
      <p:ext uri="{BB962C8B-B14F-4D97-AF65-F5344CB8AC3E}">
        <p14:creationId xmlns:p14="http://schemas.microsoft.com/office/powerpoint/2010/main" val="1328804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20</a:t>
            </a:fld>
            <a:endParaRPr lang="en-US"/>
          </a:p>
        </p:txBody>
      </p:sp>
    </p:spTree>
    <p:extLst>
      <p:ext uri="{BB962C8B-B14F-4D97-AF65-F5344CB8AC3E}">
        <p14:creationId xmlns:p14="http://schemas.microsoft.com/office/powerpoint/2010/main" val="149867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21</a:t>
            </a:fld>
            <a:endParaRPr lang="en-US"/>
          </a:p>
        </p:txBody>
      </p:sp>
    </p:spTree>
    <p:extLst>
      <p:ext uri="{BB962C8B-B14F-4D97-AF65-F5344CB8AC3E}">
        <p14:creationId xmlns:p14="http://schemas.microsoft.com/office/powerpoint/2010/main" val="3014823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22</a:t>
            </a:fld>
            <a:endParaRPr lang="en-US"/>
          </a:p>
        </p:txBody>
      </p:sp>
    </p:spTree>
    <p:extLst>
      <p:ext uri="{BB962C8B-B14F-4D97-AF65-F5344CB8AC3E}">
        <p14:creationId xmlns:p14="http://schemas.microsoft.com/office/powerpoint/2010/main" val="163236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23</a:t>
            </a:fld>
            <a:endParaRPr lang="en-US"/>
          </a:p>
        </p:txBody>
      </p:sp>
    </p:spTree>
    <p:extLst>
      <p:ext uri="{BB962C8B-B14F-4D97-AF65-F5344CB8AC3E}">
        <p14:creationId xmlns:p14="http://schemas.microsoft.com/office/powerpoint/2010/main" val="374916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in pictures of OG Annin robotics robot, and CAD full assembly of current design, talk about new features, go into the use of several motors and return to 6DOF robot arm. Talk about how this has really helped out with the designing and manufacturing process, but obviously puts us at a time disadvantage to a degree. However, we have made excellent progress in the weeks following the design change and are on track to fully arrive at the desired </a:t>
            </a:r>
          </a:p>
        </p:txBody>
      </p:sp>
      <p:sp>
        <p:nvSpPr>
          <p:cNvPr id="4" name="Slide Number Placeholder 3"/>
          <p:cNvSpPr>
            <a:spLocks noGrp="1"/>
          </p:cNvSpPr>
          <p:nvPr>
            <p:ph type="sldNum" sz="quarter" idx="5"/>
          </p:nvPr>
        </p:nvSpPr>
        <p:spPr/>
        <p:txBody>
          <a:bodyPr/>
          <a:lstStyle/>
          <a:p>
            <a:fld id="{AF151F11-1906-4A9D-B39E-2B692209209A}" type="slidenum">
              <a:rPr lang="en-US" smtClean="0"/>
              <a:t>3</a:t>
            </a:fld>
            <a:endParaRPr lang="en-US"/>
          </a:p>
        </p:txBody>
      </p:sp>
    </p:spTree>
    <p:extLst>
      <p:ext uri="{BB962C8B-B14F-4D97-AF65-F5344CB8AC3E}">
        <p14:creationId xmlns:p14="http://schemas.microsoft.com/office/powerpoint/2010/main" val="1783814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24</a:t>
            </a:fld>
            <a:endParaRPr lang="en-US"/>
          </a:p>
        </p:txBody>
      </p:sp>
    </p:spTree>
    <p:extLst>
      <p:ext uri="{BB962C8B-B14F-4D97-AF65-F5344CB8AC3E}">
        <p14:creationId xmlns:p14="http://schemas.microsoft.com/office/powerpoint/2010/main" val="1187562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25</a:t>
            </a:fld>
            <a:endParaRPr lang="en-US"/>
          </a:p>
        </p:txBody>
      </p:sp>
    </p:spTree>
    <p:extLst>
      <p:ext uri="{BB962C8B-B14F-4D97-AF65-F5344CB8AC3E}">
        <p14:creationId xmlns:p14="http://schemas.microsoft.com/office/powerpoint/2010/main" val="28186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26</a:t>
            </a:fld>
            <a:endParaRPr lang="en-US"/>
          </a:p>
        </p:txBody>
      </p:sp>
    </p:spTree>
    <p:extLst>
      <p:ext uri="{BB962C8B-B14F-4D97-AF65-F5344CB8AC3E}">
        <p14:creationId xmlns:p14="http://schemas.microsoft.com/office/powerpoint/2010/main" val="406947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27</a:t>
            </a:fld>
            <a:endParaRPr lang="en-US"/>
          </a:p>
        </p:txBody>
      </p:sp>
    </p:spTree>
    <p:extLst>
      <p:ext uri="{BB962C8B-B14F-4D97-AF65-F5344CB8AC3E}">
        <p14:creationId xmlns:p14="http://schemas.microsoft.com/office/powerpoint/2010/main" val="996974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28</a:t>
            </a:fld>
            <a:endParaRPr lang="en-US"/>
          </a:p>
        </p:txBody>
      </p:sp>
    </p:spTree>
    <p:extLst>
      <p:ext uri="{BB962C8B-B14F-4D97-AF65-F5344CB8AC3E}">
        <p14:creationId xmlns:p14="http://schemas.microsoft.com/office/powerpoint/2010/main" val="2668595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29</a:t>
            </a:fld>
            <a:endParaRPr lang="en-US"/>
          </a:p>
        </p:txBody>
      </p:sp>
    </p:spTree>
    <p:extLst>
      <p:ext uri="{BB962C8B-B14F-4D97-AF65-F5344CB8AC3E}">
        <p14:creationId xmlns:p14="http://schemas.microsoft.com/office/powerpoint/2010/main" val="2575240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30</a:t>
            </a:fld>
            <a:endParaRPr lang="en-US"/>
          </a:p>
        </p:txBody>
      </p:sp>
    </p:spTree>
    <p:extLst>
      <p:ext uri="{BB962C8B-B14F-4D97-AF65-F5344CB8AC3E}">
        <p14:creationId xmlns:p14="http://schemas.microsoft.com/office/powerpoint/2010/main" val="3009523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32</a:t>
            </a:fld>
            <a:endParaRPr lang="en-US"/>
          </a:p>
        </p:txBody>
      </p:sp>
    </p:spTree>
    <p:extLst>
      <p:ext uri="{BB962C8B-B14F-4D97-AF65-F5344CB8AC3E}">
        <p14:creationId xmlns:p14="http://schemas.microsoft.com/office/powerpoint/2010/main" val="3324949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34</a:t>
            </a:fld>
            <a:endParaRPr lang="en-US"/>
          </a:p>
        </p:txBody>
      </p:sp>
    </p:spTree>
    <p:extLst>
      <p:ext uri="{BB962C8B-B14F-4D97-AF65-F5344CB8AC3E}">
        <p14:creationId xmlns:p14="http://schemas.microsoft.com/office/powerpoint/2010/main" val="2546980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35</a:t>
            </a:fld>
            <a:endParaRPr lang="en-US"/>
          </a:p>
        </p:txBody>
      </p:sp>
    </p:spTree>
    <p:extLst>
      <p:ext uri="{BB962C8B-B14F-4D97-AF65-F5344CB8AC3E}">
        <p14:creationId xmlns:p14="http://schemas.microsoft.com/office/powerpoint/2010/main" val="27022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a:t>
            </a:fld>
            <a:endParaRPr lang="en-US"/>
          </a:p>
        </p:txBody>
      </p:sp>
    </p:spTree>
    <p:extLst>
      <p:ext uri="{BB962C8B-B14F-4D97-AF65-F5344CB8AC3E}">
        <p14:creationId xmlns:p14="http://schemas.microsoft.com/office/powerpoint/2010/main" val="1851987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36</a:t>
            </a:fld>
            <a:endParaRPr lang="en-US"/>
          </a:p>
        </p:txBody>
      </p:sp>
    </p:spTree>
    <p:extLst>
      <p:ext uri="{BB962C8B-B14F-4D97-AF65-F5344CB8AC3E}">
        <p14:creationId xmlns:p14="http://schemas.microsoft.com/office/powerpoint/2010/main" val="1102989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37</a:t>
            </a:fld>
            <a:endParaRPr lang="en-US"/>
          </a:p>
        </p:txBody>
      </p:sp>
    </p:spTree>
    <p:extLst>
      <p:ext uri="{BB962C8B-B14F-4D97-AF65-F5344CB8AC3E}">
        <p14:creationId xmlns:p14="http://schemas.microsoft.com/office/powerpoint/2010/main" val="2929274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38</a:t>
            </a:fld>
            <a:endParaRPr lang="en-US"/>
          </a:p>
        </p:txBody>
      </p:sp>
    </p:spTree>
    <p:extLst>
      <p:ext uri="{BB962C8B-B14F-4D97-AF65-F5344CB8AC3E}">
        <p14:creationId xmlns:p14="http://schemas.microsoft.com/office/powerpoint/2010/main" val="2582318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39</a:t>
            </a:fld>
            <a:endParaRPr lang="en-US"/>
          </a:p>
        </p:txBody>
      </p:sp>
    </p:spTree>
    <p:extLst>
      <p:ext uri="{BB962C8B-B14F-4D97-AF65-F5344CB8AC3E}">
        <p14:creationId xmlns:p14="http://schemas.microsoft.com/office/powerpoint/2010/main" val="3933953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40</a:t>
            </a:fld>
            <a:endParaRPr lang="en-US"/>
          </a:p>
        </p:txBody>
      </p:sp>
    </p:spTree>
    <p:extLst>
      <p:ext uri="{BB962C8B-B14F-4D97-AF65-F5344CB8AC3E}">
        <p14:creationId xmlns:p14="http://schemas.microsoft.com/office/powerpoint/2010/main" val="335426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41</a:t>
            </a:fld>
            <a:endParaRPr lang="en-US"/>
          </a:p>
        </p:txBody>
      </p:sp>
    </p:spTree>
    <p:extLst>
      <p:ext uri="{BB962C8B-B14F-4D97-AF65-F5344CB8AC3E}">
        <p14:creationId xmlns:p14="http://schemas.microsoft.com/office/powerpoint/2010/main" val="219514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7</a:t>
            </a:fld>
            <a:endParaRPr lang="en-US"/>
          </a:p>
        </p:txBody>
      </p:sp>
    </p:spTree>
    <p:extLst>
      <p:ext uri="{BB962C8B-B14F-4D97-AF65-F5344CB8AC3E}">
        <p14:creationId xmlns:p14="http://schemas.microsoft.com/office/powerpoint/2010/main" val="22936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8</a:t>
            </a:fld>
            <a:endParaRPr lang="en-US"/>
          </a:p>
        </p:txBody>
      </p:sp>
    </p:spTree>
    <p:extLst>
      <p:ext uri="{BB962C8B-B14F-4D97-AF65-F5344CB8AC3E}">
        <p14:creationId xmlns:p14="http://schemas.microsoft.com/office/powerpoint/2010/main" val="1710452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10</a:t>
            </a:fld>
            <a:endParaRPr lang="en-US"/>
          </a:p>
        </p:txBody>
      </p:sp>
    </p:spTree>
    <p:extLst>
      <p:ext uri="{BB962C8B-B14F-4D97-AF65-F5344CB8AC3E}">
        <p14:creationId xmlns:p14="http://schemas.microsoft.com/office/powerpoint/2010/main" val="220748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11</a:t>
            </a:fld>
            <a:endParaRPr lang="en-US"/>
          </a:p>
        </p:txBody>
      </p:sp>
    </p:spTree>
    <p:extLst>
      <p:ext uri="{BB962C8B-B14F-4D97-AF65-F5344CB8AC3E}">
        <p14:creationId xmlns:p14="http://schemas.microsoft.com/office/powerpoint/2010/main" val="58005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12</a:t>
            </a:fld>
            <a:endParaRPr lang="en-US"/>
          </a:p>
        </p:txBody>
      </p:sp>
    </p:spTree>
    <p:extLst>
      <p:ext uri="{BB962C8B-B14F-4D97-AF65-F5344CB8AC3E}">
        <p14:creationId xmlns:p14="http://schemas.microsoft.com/office/powerpoint/2010/main" val="226929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13</a:t>
            </a:fld>
            <a:endParaRPr lang="en-US"/>
          </a:p>
        </p:txBody>
      </p:sp>
    </p:spTree>
    <p:extLst>
      <p:ext uri="{BB962C8B-B14F-4D97-AF65-F5344CB8AC3E}">
        <p14:creationId xmlns:p14="http://schemas.microsoft.com/office/powerpoint/2010/main" val="95483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703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592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180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641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409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737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095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213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894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193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667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0504729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9.jpeg"/><Relationship Id="rId4" Type="http://schemas.openxmlformats.org/officeDocument/2006/relationships/image" Target="../media/image1.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anninrobotics.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Hussar Woodtype" panose="02000503000000000000" pitchFamily="50" charset="0"/>
              </a:rPr>
              <a:t>Critical Design Review</a:t>
            </a: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Bahnschrift Light"/>
              </a:rPr>
              <a:t>NAU NG Drill Arm Team </a:t>
            </a:r>
            <a:endParaRPr lang="en-US"/>
          </a:p>
        </p:txBody>
      </p:sp>
      <p:sp>
        <p:nvSpPr>
          <p:cNvPr id="4" name="TextBox 3">
            <a:extLst>
              <a:ext uri="{FF2B5EF4-FFF2-40B4-BE49-F238E27FC236}">
                <a16:creationId xmlns:a16="http://schemas.microsoft.com/office/drawing/2014/main" id="{F19306F6-DB14-57E6-0AC3-BD84F448F293}"/>
              </a:ext>
            </a:extLst>
          </p:cNvPr>
          <p:cNvSpPr txBox="1"/>
          <p:nvPr/>
        </p:nvSpPr>
        <p:spPr>
          <a:xfrm>
            <a:off x="1981200" y="4307840"/>
            <a:ext cx="8128000" cy="830997"/>
          </a:xfrm>
          <a:prstGeom prst="rect">
            <a:avLst/>
          </a:prstGeom>
          <a:noFill/>
        </p:spPr>
        <p:txBody>
          <a:bodyPr wrap="square" lIns="91440" tIns="45720" rIns="91440" bIns="45720" rtlCol="0" anchor="t">
            <a:spAutoFit/>
          </a:bodyPr>
          <a:lstStyle/>
          <a:p>
            <a:pPr algn="ctr"/>
            <a:r>
              <a:rPr lang="en-US" sz="2400"/>
              <a:t>Daniel Cooke, Mason Goodman, Brandon Knutson, Mica </a:t>
            </a:r>
            <a:r>
              <a:rPr lang="en-US" sz="2400" err="1"/>
              <a:t>Nellis</a:t>
            </a:r>
            <a:r>
              <a:rPr lang="en-US" sz="2400"/>
              <a:t>, Isaiah Padilla, Russel Stringham</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a:rPr>
              <a:t>Analyses and Prediction</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B57543FD-06CC-D814-3632-F4BAE129F690}"/>
              </a:ext>
            </a:extLst>
          </p:cNvPr>
          <p:cNvSpPr txBox="1"/>
          <p:nvPr/>
        </p:nvSpPr>
        <p:spPr>
          <a:xfrm>
            <a:off x="515197" y="1055915"/>
            <a:ext cx="11317574" cy="8063746"/>
          </a:xfrm>
          <a:prstGeom prst="rect">
            <a:avLst/>
          </a:prstGeom>
          <a:noFill/>
        </p:spPr>
        <p:txBody>
          <a:bodyPr wrap="square" rtlCol="0">
            <a:spAutoFit/>
          </a:bodyPr>
          <a:lstStyle/>
          <a:p>
            <a:pPr marL="285750" indent="-285750">
              <a:buFont typeface="Arial" panose="020B0604020202020204" pitchFamily="34" charset="0"/>
              <a:buChar char="•"/>
            </a:pPr>
            <a:r>
              <a:rPr lang="en-US" b="1"/>
              <a:t>Electrical</a:t>
            </a:r>
          </a:p>
          <a:p>
            <a:pPr marL="742950" lvl="1" indent="-285750">
              <a:buFont typeface="Arial" panose="020B0604020202020204" pitchFamily="34" charset="0"/>
              <a:buChar char="•"/>
            </a:pPr>
            <a:r>
              <a:rPr lang="en-US"/>
              <a:t>J1, J2, J3, J5, J6 Motors</a:t>
            </a:r>
          </a:p>
          <a:p>
            <a:pPr marL="742950" lvl="1" indent="-285750">
              <a:buFont typeface="Arial" panose="020B0604020202020204" pitchFamily="34" charset="0"/>
              <a:buChar char="•"/>
            </a:pPr>
            <a:r>
              <a:rPr lang="en-US"/>
              <a:t>Spec sheets detail 4A rating </a:t>
            </a:r>
          </a:p>
          <a:p>
            <a:pPr marL="742950" lvl="1" indent="-285750">
              <a:buFont typeface="Arial" panose="020B0604020202020204" pitchFamily="34" charset="0"/>
              <a:buChar char="•"/>
            </a:pPr>
            <a:r>
              <a:rPr lang="en-US"/>
              <a:t>10 A motor drivers for all motors to cover 125% recommendation</a:t>
            </a:r>
          </a:p>
          <a:p>
            <a:pPr marL="285750" indent="-285750">
              <a:buFont typeface="Arial" panose="020B0604020202020204" pitchFamily="34" charset="0"/>
              <a:buChar char="•"/>
            </a:pPr>
            <a:r>
              <a:rPr lang="en-US" b="1"/>
              <a:t>Torque-Speed</a:t>
            </a:r>
          </a:p>
          <a:p>
            <a:pPr marL="742950" lvl="1" indent="-285750">
              <a:buFont typeface="Arial" panose="020B0604020202020204" pitchFamily="34" charset="0"/>
              <a:buChar char="•"/>
            </a:pPr>
            <a:r>
              <a:rPr lang="en-US"/>
              <a:t>Spec sheet indicate 48 V input voltage</a:t>
            </a:r>
          </a:p>
          <a:p>
            <a:pPr marL="742950" lvl="1" indent="-285750">
              <a:buFont typeface="Arial" panose="020B0604020202020204" pitchFamily="34" charset="0"/>
              <a:buChar char="•"/>
            </a:pPr>
            <a:r>
              <a:rPr lang="en-US"/>
              <a:t>0 – Variable Supply </a:t>
            </a:r>
          </a:p>
          <a:p>
            <a:pPr marL="742950" lvl="1" indent="-285750">
              <a:buFont typeface="Arial" panose="020B0604020202020204" pitchFamily="34" charset="0"/>
              <a:buChar char="•"/>
            </a:pPr>
            <a:r>
              <a:rPr lang="en-US"/>
              <a:t>0 – 50 A variability </a:t>
            </a:r>
            <a:r>
              <a:rPr lang="en-US" b="1"/>
              <a:t> </a:t>
            </a:r>
          </a:p>
          <a:p>
            <a:pPr marL="285750" indent="-285750">
              <a:buFont typeface="Arial" panose="020B0604020202020204" pitchFamily="34" charset="0"/>
              <a:buChar char="•"/>
            </a:pPr>
            <a:r>
              <a:rPr lang="en-US" b="1"/>
              <a:t>PLA printed/ Machined </a:t>
            </a:r>
          </a:p>
          <a:p>
            <a:pPr marL="742950" lvl="1" indent="-285750">
              <a:buFont typeface="Arial" panose="020B0604020202020204" pitchFamily="34" charset="0"/>
              <a:buChar char="•"/>
            </a:pPr>
            <a:r>
              <a:rPr lang="en-US"/>
              <a:t>J5 Turret Housing </a:t>
            </a:r>
          </a:p>
          <a:p>
            <a:pPr marL="1200150" lvl="2" indent="-285750">
              <a:buFont typeface="Arial" panose="020B0604020202020204" pitchFamily="34" charset="0"/>
              <a:buChar char="•"/>
            </a:pPr>
            <a:r>
              <a:rPr lang="en-US"/>
              <a:t>250 lb. load based on FEA – FOS 10 </a:t>
            </a:r>
          </a:p>
          <a:p>
            <a:pPr marL="742950" lvl="1" indent="-285750">
              <a:buFont typeface="Arial" panose="020B0604020202020204" pitchFamily="34" charset="0"/>
              <a:buChar char="•"/>
            </a:pPr>
            <a:r>
              <a:rPr lang="en-US"/>
              <a:t>J4 Turret Housing </a:t>
            </a:r>
          </a:p>
          <a:p>
            <a:pPr marL="742950" lvl="1" indent="-285750">
              <a:buFont typeface="Arial" panose="020B0604020202020204" pitchFamily="34" charset="0"/>
              <a:buChar char="•"/>
            </a:pPr>
            <a:r>
              <a:rPr lang="en-US"/>
              <a:t>J2 Turret Housing </a:t>
            </a:r>
          </a:p>
          <a:p>
            <a:pPr marL="285750" indent="-285750">
              <a:buFont typeface="Arial" panose="020B0604020202020204" pitchFamily="34" charset="0"/>
              <a:buChar char="•"/>
            </a:pPr>
            <a:r>
              <a:rPr lang="en-US" b="1"/>
              <a:t>Holding Torque Main (J2) Arm </a:t>
            </a:r>
          </a:p>
          <a:p>
            <a:pPr marL="742950" lvl="1" indent="-285750">
              <a:buFont typeface="Arial" panose="020B0604020202020204" pitchFamily="34" charset="0"/>
              <a:buChar char="•"/>
            </a:pPr>
            <a:r>
              <a:rPr lang="en-US"/>
              <a:t>1:50 Gear Ratio Motor</a:t>
            </a:r>
          </a:p>
          <a:p>
            <a:pPr marL="742950" lvl="1" indent="-285750">
              <a:buFont typeface="Arial" panose="020B0604020202020204" pitchFamily="34" charset="0"/>
              <a:buChar char="•"/>
            </a:pPr>
            <a:r>
              <a:rPr lang="en-US"/>
              <a:t>1:2.5 Belt Driven Gearing </a:t>
            </a:r>
          </a:p>
          <a:p>
            <a:pPr marL="742950" lvl="1" indent="-285750">
              <a:buFont typeface="Arial" panose="020B0604020202020204" pitchFamily="34" charset="0"/>
              <a:buChar char="•"/>
            </a:pPr>
            <a:r>
              <a:rPr lang="en-US"/>
              <a:t>100 N Torque for J2 Arm Movement </a:t>
            </a:r>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400"/>
          </a:p>
          <a:p>
            <a:pPr marL="742950" lvl="1" indent="-285750">
              <a:buFont typeface="Arial" panose="020B0604020202020204" pitchFamily="34" charset="0"/>
              <a:buChar char="•"/>
            </a:pPr>
            <a:endParaRPr lang="en-US" sz="2400"/>
          </a:p>
          <a:p>
            <a:pPr marL="742950" lvl="1" indent="-285750">
              <a:buFont typeface="Arial" panose="020B0604020202020204" pitchFamily="34" charset="0"/>
              <a:buChar char="•"/>
            </a:pPr>
            <a:endParaRPr lang="en-US" sz="2400"/>
          </a:p>
          <a:p>
            <a:pPr marL="742950" lvl="1" indent="-285750">
              <a:buFont typeface="Arial" panose="020B0604020202020204" pitchFamily="34" charset="0"/>
              <a:buChar char="•"/>
            </a:pPr>
            <a:endParaRPr lang="en-US" sz="2400"/>
          </a:p>
          <a:p>
            <a:pPr marL="742950" lvl="1"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b="1"/>
          </a:p>
          <a:p>
            <a:pPr marL="742950" lvl="1" indent="-285750">
              <a:buFont typeface="Arial" panose="020B0604020202020204" pitchFamily="34" charset="0"/>
              <a:buChar char="•"/>
            </a:pPr>
            <a:endParaRPr lang="en-US" sz="2400" b="1"/>
          </a:p>
          <a:p>
            <a:pPr marL="742950" lvl="1" indent="-285750">
              <a:buFont typeface="Arial" panose="020B0604020202020204" pitchFamily="34" charset="0"/>
              <a:buChar char="•"/>
            </a:pPr>
            <a:endParaRPr lang="en-US" sz="2400" b="1"/>
          </a:p>
        </p:txBody>
      </p:sp>
    </p:spTree>
    <p:extLst>
      <p:ext uri="{BB962C8B-B14F-4D97-AF65-F5344CB8AC3E}">
        <p14:creationId xmlns:p14="http://schemas.microsoft.com/office/powerpoint/2010/main" val="134527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3600">
                <a:latin typeface="Hussar Woodtype" panose="02000503000000000000" pitchFamily="50" charset="0"/>
              </a:rPr>
              <a:t>Verification  Procedures/ Critical Test Methods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9" name="Picture 8">
            <a:extLst>
              <a:ext uri="{FF2B5EF4-FFF2-40B4-BE49-F238E27FC236}">
                <a16:creationId xmlns:a16="http://schemas.microsoft.com/office/drawing/2014/main" id="{A9E5B06B-091A-53A7-B30C-C729EECC4195}"/>
              </a:ext>
            </a:extLst>
          </p:cNvPr>
          <p:cNvPicPr>
            <a:picLocks noChangeAspect="1"/>
          </p:cNvPicPr>
          <p:nvPr/>
        </p:nvPicPr>
        <p:blipFill>
          <a:blip r:embed="rId4"/>
          <a:stretch>
            <a:fillRect/>
          </a:stretch>
        </p:blipFill>
        <p:spPr>
          <a:xfrm>
            <a:off x="428347" y="1214203"/>
            <a:ext cx="11335305" cy="4146416"/>
          </a:xfrm>
          <a:prstGeom prst="rect">
            <a:avLst/>
          </a:prstGeom>
        </p:spPr>
      </p:pic>
    </p:spTree>
    <p:extLst>
      <p:ext uri="{BB962C8B-B14F-4D97-AF65-F5344CB8AC3E}">
        <p14:creationId xmlns:p14="http://schemas.microsoft.com/office/powerpoint/2010/main" val="91241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3600">
                <a:latin typeface="Hussar Woodtype" panose="02000503000000000000" pitchFamily="50" charset="0"/>
              </a:rPr>
              <a:t>Verification  Procedures/ Critical Test Methods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a:extLst>
              <a:ext uri="{FF2B5EF4-FFF2-40B4-BE49-F238E27FC236}">
                <a16:creationId xmlns:a16="http://schemas.microsoft.com/office/drawing/2014/main" id="{68CB41FD-0815-0EA5-058D-DF662C1A1693}"/>
              </a:ext>
            </a:extLst>
          </p:cNvPr>
          <p:cNvPicPr>
            <a:picLocks noChangeAspect="1"/>
          </p:cNvPicPr>
          <p:nvPr/>
        </p:nvPicPr>
        <p:blipFill>
          <a:blip r:embed="rId4"/>
          <a:stretch>
            <a:fillRect/>
          </a:stretch>
        </p:blipFill>
        <p:spPr>
          <a:xfrm>
            <a:off x="397239" y="1448308"/>
            <a:ext cx="11397521" cy="2973789"/>
          </a:xfrm>
          <a:prstGeom prst="rect">
            <a:avLst/>
          </a:prstGeom>
        </p:spPr>
      </p:pic>
    </p:spTree>
    <p:extLst>
      <p:ext uri="{BB962C8B-B14F-4D97-AF65-F5344CB8AC3E}">
        <p14:creationId xmlns:p14="http://schemas.microsoft.com/office/powerpoint/2010/main" val="207612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lstStyle/>
          <a:p>
            <a:r>
              <a:rPr lang="en-US">
                <a:latin typeface="Hussar Woodtype" panose="02000503000000000000" pitchFamily="50" charset="0"/>
              </a:rPr>
              <a:t>Data  Sheets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a:extLst>
              <a:ext uri="{FF2B5EF4-FFF2-40B4-BE49-F238E27FC236}">
                <a16:creationId xmlns:a16="http://schemas.microsoft.com/office/drawing/2014/main" id="{B6E5C942-8C44-5B9E-9631-44CB9D1239DB}"/>
              </a:ext>
            </a:extLst>
          </p:cNvPr>
          <p:cNvPicPr>
            <a:picLocks noChangeAspect="1"/>
          </p:cNvPicPr>
          <p:nvPr/>
        </p:nvPicPr>
        <p:blipFill>
          <a:blip r:embed="rId4"/>
          <a:stretch>
            <a:fillRect/>
          </a:stretch>
        </p:blipFill>
        <p:spPr>
          <a:xfrm>
            <a:off x="359229" y="1066615"/>
            <a:ext cx="11261706" cy="3265542"/>
          </a:xfrm>
          <a:prstGeom prst="rect">
            <a:avLst/>
          </a:prstGeom>
        </p:spPr>
      </p:pic>
    </p:spTree>
    <p:extLst>
      <p:ext uri="{BB962C8B-B14F-4D97-AF65-F5344CB8AC3E}">
        <p14:creationId xmlns:p14="http://schemas.microsoft.com/office/powerpoint/2010/main" val="2600074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Project  Status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5" name="Table 6">
            <a:extLst>
              <a:ext uri="{FF2B5EF4-FFF2-40B4-BE49-F238E27FC236}">
                <a16:creationId xmlns:a16="http://schemas.microsoft.com/office/drawing/2014/main" id="{C273F5FB-9271-40EC-B56C-C493EACE3972}"/>
              </a:ext>
            </a:extLst>
          </p:cNvPr>
          <p:cNvGraphicFramePr>
            <a:graphicFrameLocks noGrp="1"/>
          </p:cNvGraphicFramePr>
          <p:nvPr>
            <p:extLst>
              <p:ext uri="{D42A27DB-BD31-4B8C-83A1-F6EECF244321}">
                <p14:modId xmlns:p14="http://schemas.microsoft.com/office/powerpoint/2010/main" val="2557084682"/>
              </p:ext>
            </p:extLst>
          </p:nvPr>
        </p:nvGraphicFramePr>
        <p:xfrm>
          <a:off x="497773" y="1477048"/>
          <a:ext cx="5339608" cy="2966720"/>
        </p:xfrm>
        <a:graphic>
          <a:graphicData uri="http://schemas.openxmlformats.org/drawingml/2006/table">
            <a:tbl>
              <a:tblPr firstRow="1" bandRow="1">
                <a:tableStyleId>{073A0DAA-6AF3-43AB-8588-CEC1D06C72B9}</a:tableStyleId>
              </a:tblPr>
              <a:tblGrid>
                <a:gridCol w="2669804">
                  <a:extLst>
                    <a:ext uri="{9D8B030D-6E8A-4147-A177-3AD203B41FA5}">
                      <a16:colId xmlns:a16="http://schemas.microsoft.com/office/drawing/2014/main" val="3424728146"/>
                    </a:ext>
                  </a:extLst>
                </a:gridCol>
                <a:gridCol w="2669804">
                  <a:extLst>
                    <a:ext uri="{9D8B030D-6E8A-4147-A177-3AD203B41FA5}">
                      <a16:colId xmlns:a16="http://schemas.microsoft.com/office/drawing/2014/main" val="3450580899"/>
                    </a:ext>
                  </a:extLst>
                </a:gridCol>
              </a:tblGrid>
              <a:tr h="370840">
                <a:tc gridSpan="2">
                  <a:txBody>
                    <a:bodyPr/>
                    <a:lstStyle/>
                    <a:p>
                      <a:pPr algn="ctr"/>
                      <a:r>
                        <a:rPr lang="en-US"/>
                        <a:t>Milestones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69868629"/>
                  </a:ext>
                </a:extLst>
              </a:tr>
              <a:tr h="370840">
                <a:tc>
                  <a:txBody>
                    <a:bodyPr/>
                    <a:lstStyle/>
                    <a:p>
                      <a:pPr algn="ctr"/>
                      <a:r>
                        <a:rPr lang="en-US"/>
                        <a:t>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Date of 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294804"/>
                  </a:ext>
                </a:extLst>
              </a:tr>
              <a:tr h="370840">
                <a:tc>
                  <a:txBody>
                    <a:bodyPr/>
                    <a:lstStyle/>
                    <a:p>
                      <a:pPr algn="ctr"/>
                      <a:r>
                        <a:rPr lang="en-US"/>
                        <a:t>Machine Shop Trained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t>2/4/24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1263179"/>
                  </a:ext>
                </a:extLst>
              </a:tr>
              <a:tr h="370840">
                <a:tc>
                  <a:txBody>
                    <a:bodyPr/>
                    <a:lstStyle/>
                    <a:p>
                      <a:pPr algn="ctr"/>
                      <a:r>
                        <a:rPr lang="en-US"/>
                        <a:t>25% Manufactured</a:t>
                      </a:r>
                    </a:p>
                  </a:txBody>
                  <a:tcPr>
                    <a:lnL w="12700" cap="flat" cmpd="sng" algn="ctr">
                      <a:solidFill>
                        <a:schemeClr val="tx1"/>
                      </a:solidFill>
                      <a:prstDash val="solid"/>
                      <a:round/>
                      <a:headEnd type="none" w="med" len="med"/>
                      <a:tailEnd type="none" w="med" len="med"/>
                    </a:lnL>
                  </a:tcPr>
                </a:tc>
                <a:tc>
                  <a:txBody>
                    <a:bodyPr/>
                    <a:lstStyle/>
                    <a:p>
                      <a:pPr algn="ctr"/>
                      <a:r>
                        <a:rPr lang="en-US"/>
                        <a:t>2/7/24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7843009"/>
                  </a:ext>
                </a:extLst>
              </a:tr>
              <a:tr h="370840">
                <a:tc>
                  <a:txBody>
                    <a:bodyPr/>
                    <a:lstStyle/>
                    <a:p>
                      <a:pPr algn="ctr"/>
                      <a:r>
                        <a:rPr lang="en-US"/>
                        <a:t>50% Purchased</a:t>
                      </a:r>
                    </a:p>
                  </a:txBody>
                  <a:tcPr>
                    <a:lnL w="12700" cap="flat" cmpd="sng" algn="ctr">
                      <a:solidFill>
                        <a:schemeClr val="tx1"/>
                      </a:solidFill>
                      <a:prstDash val="solid"/>
                      <a:round/>
                      <a:headEnd type="none" w="med" len="med"/>
                      <a:tailEnd type="none" w="med" len="med"/>
                    </a:lnL>
                  </a:tcPr>
                </a:tc>
                <a:tc>
                  <a:txBody>
                    <a:bodyPr/>
                    <a:lstStyle/>
                    <a:p>
                      <a:pPr algn="ctr"/>
                      <a:r>
                        <a:rPr lang="en-US"/>
                        <a:t>2/7/24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61546468"/>
                  </a:ext>
                </a:extLst>
              </a:tr>
              <a:tr h="370840">
                <a:tc>
                  <a:txBody>
                    <a:bodyPr/>
                    <a:lstStyle/>
                    <a:p>
                      <a:pPr algn="ctr"/>
                      <a:r>
                        <a:rPr lang="en-US"/>
                        <a:t>100% Designed</a:t>
                      </a:r>
                    </a:p>
                  </a:txBody>
                  <a:tcPr>
                    <a:lnL w="12700" cap="flat" cmpd="sng" algn="ctr">
                      <a:solidFill>
                        <a:schemeClr val="tx1"/>
                      </a:solidFill>
                      <a:prstDash val="solid"/>
                      <a:round/>
                      <a:headEnd type="none" w="med" len="med"/>
                      <a:tailEnd type="none" w="med" len="med"/>
                    </a:lnL>
                  </a:tcPr>
                </a:tc>
                <a:tc>
                  <a:txBody>
                    <a:bodyPr/>
                    <a:lstStyle/>
                    <a:p>
                      <a:pPr algn="ctr"/>
                      <a:r>
                        <a:rPr lang="en-US"/>
                        <a:t>2/7/24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32988906"/>
                  </a:ext>
                </a:extLst>
              </a:tr>
              <a:tr h="370840">
                <a:tc>
                  <a:txBody>
                    <a:bodyPr/>
                    <a:lstStyle/>
                    <a:p>
                      <a:pPr algn="ctr"/>
                      <a:r>
                        <a:rPr lang="en-US"/>
                        <a:t>67% Manufactured</a:t>
                      </a:r>
                    </a:p>
                  </a:txBody>
                  <a:tcPr>
                    <a:lnL w="12700" cap="flat" cmpd="sng" algn="ctr">
                      <a:solidFill>
                        <a:schemeClr val="tx1"/>
                      </a:solidFill>
                      <a:prstDash val="solid"/>
                      <a:round/>
                      <a:headEnd type="none" w="med" len="med"/>
                      <a:tailEnd type="none" w="med" len="med"/>
                    </a:lnL>
                  </a:tcPr>
                </a:tc>
                <a:tc>
                  <a:txBody>
                    <a:bodyPr/>
                    <a:lstStyle/>
                    <a:p>
                      <a:pPr algn="ctr"/>
                      <a:r>
                        <a:rPr lang="en-US"/>
                        <a:t>2/28/24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0376072"/>
                  </a:ext>
                </a:extLst>
              </a:tr>
              <a:tr h="370840">
                <a:tc>
                  <a:txBody>
                    <a:bodyPr/>
                    <a:lstStyle/>
                    <a:p>
                      <a:pPr algn="ctr"/>
                      <a:r>
                        <a:rPr lang="en-US"/>
                        <a:t>100% Purchased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t>2/28/24</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6251082"/>
                  </a:ext>
                </a:extLst>
              </a:tr>
            </a:tbl>
          </a:graphicData>
        </a:graphic>
      </p:graphicFrame>
      <p:graphicFrame>
        <p:nvGraphicFramePr>
          <p:cNvPr id="9" name="Table 6">
            <a:extLst>
              <a:ext uri="{FF2B5EF4-FFF2-40B4-BE49-F238E27FC236}">
                <a16:creationId xmlns:a16="http://schemas.microsoft.com/office/drawing/2014/main" id="{F50763EA-D2BF-4663-AC01-FD99024C1FCC}"/>
              </a:ext>
            </a:extLst>
          </p:cNvPr>
          <p:cNvGraphicFramePr>
            <a:graphicFrameLocks noGrp="1"/>
          </p:cNvGraphicFramePr>
          <p:nvPr>
            <p:extLst>
              <p:ext uri="{D42A27DB-BD31-4B8C-83A1-F6EECF244321}">
                <p14:modId xmlns:p14="http://schemas.microsoft.com/office/powerpoint/2010/main" val="3406576955"/>
              </p:ext>
            </p:extLst>
          </p:nvPr>
        </p:nvGraphicFramePr>
        <p:xfrm>
          <a:off x="6354621" y="1477048"/>
          <a:ext cx="5339608" cy="4079240"/>
        </p:xfrm>
        <a:graphic>
          <a:graphicData uri="http://schemas.openxmlformats.org/drawingml/2006/table">
            <a:tbl>
              <a:tblPr firstRow="1" bandRow="1">
                <a:tableStyleId>{073A0DAA-6AF3-43AB-8588-CEC1D06C72B9}</a:tableStyleId>
              </a:tblPr>
              <a:tblGrid>
                <a:gridCol w="2669804">
                  <a:extLst>
                    <a:ext uri="{9D8B030D-6E8A-4147-A177-3AD203B41FA5}">
                      <a16:colId xmlns:a16="http://schemas.microsoft.com/office/drawing/2014/main" val="3424728146"/>
                    </a:ext>
                  </a:extLst>
                </a:gridCol>
                <a:gridCol w="2669804">
                  <a:extLst>
                    <a:ext uri="{9D8B030D-6E8A-4147-A177-3AD203B41FA5}">
                      <a16:colId xmlns:a16="http://schemas.microsoft.com/office/drawing/2014/main" val="3450580899"/>
                    </a:ext>
                  </a:extLst>
                </a:gridCol>
              </a:tblGrid>
              <a:tr h="370840">
                <a:tc gridSpan="2">
                  <a:txBody>
                    <a:bodyPr/>
                    <a:lstStyle/>
                    <a:p>
                      <a:pPr algn="ctr"/>
                      <a:r>
                        <a:rPr lang="en-US"/>
                        <a:t>Next 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69868629"/>
                  </a:ext>
                </a:extLst>
              </a:tr>
              <a:tr h="370840">
                <a:tc>
                  <a:txBody>
                    <a:bodyPr/>
                    <a:lstStyle/>
                    <a:p>
                      <a:pPr algn="ctr"/>
                      <a:r>
                        <a:rPr lang="en-US"/>
                        <a:t>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Date of 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294804"/>
                  </a:ext>
                </a:extLst>
              </a:tr>
              <a:tr h="370840">
                <a:tc>
                  <a:txBody>
                    <a:bodyPr/>
                    <a:lstStyle/>
                    <a:p>
                      <a:pPr algn="ctr"/>
                      <a:r>
                        <a:rPr lang="en-US"/>
                        <a:t>Finalize Testing Plan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t>3/22/24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1263179"/>
                  </a:ext>
                </a:extLst>
              </a:tr>
              <a:tr h="370840">
                <a:tc>
                  <a:txBody>
                    <a:bodyPr/>
                    <a:lstStyle/>
                    <a:p>
                      <a:pPr algn="ctr"/>
                      <a:r>
                        <a:rPr lang="en-US"/>
                        <a:t>100% Manufactured</a:t>
                      </a:r>
                    </a:p>
                  </a:txBody>
                  <a:tcPr>
                    <a:lnL w="12700" cap="flat" cmpd="sng" algn="ctr">
                      <a:solidFill>
                        <a:schemeClr val="tx1"/>
                      </a:solidFill>
                      <a:prstDash val="solid"/>
                      <a:round/>
                      <a:headEnd type="none" w="med" len="med"/>
                      <a:tailEnd type="none" w="med" len="med"/>
                    </a:lnL>
                  </a:tcPr>
                </a:tc>
                <a:tc>
                  <a:txBody>
                    <a:bodyPr/>
                    <a:lstStyle/>
                    <a:p>
                      <a:pPr algn="ctr"/>
                      <a:r>
                        <a:rPr lang="en-US"/>
                        <a:t>3/26/24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7843009"/>
                  </a:ext>
                </a:extLst>
              </a:tr>
              <a:tr h="370840">
                <a:tc>
                  <a:txBody>
                    <a:bodyPr/>
                    <a:lstStyle/>
                    <a:p>
                      <a:pPr algn="ctr"/>
                      <a:r>
                        <a:rPr lang="en-US"/>
                        <a:t>Final Poster and PPT</a:t>
                      </a:r>
                    </a:p>
                  </a:txBody>
                  <a:tcPr>
                    <a:lnL w="12700" cap="flat" cmpd="sng" algn="ctr">
                      <a:solidFill>
                        <a:schemeClr val="tx1"/>
                      </a:solidFill>
                      <a:prstDash val="solid"/>
                      <a:round/>
                      <a:headEnd type="none" w="med" len="med"/>
                      <a:tailEnd type="none" w="med" len="med"/>
                    </a:lnL>
                  </a:tcPr>
                </a:tc>
                <a:tc>
                  <a:txBody>
                    <a:bodyPr/>
                    <a:lstStyle/>
                    <a:p>
                      <a:pPr algn="ctr"/>
                      <a:r>
                        <a:rPr lang="en-US"/>
                        <a:t>4/12/24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93251136"/>
                  </a:ext>
                </a:extLst>
              </a:tr>
              <a:tr h="370840">
                <a:tc>
                  <a:txBody>
                    <a:bodyPr/>
                    <a:lstStyle/>
                    <a:p>
                      <a:pPr algn="ctr"/>
                      <a:r>
                        <a:rPr lang="en-US"/>
                        <a:t>Final CAD Package</a:t>
                      </a:r>
                    </a:p>
                  </a:txBody>
                  <a:tcPr>
                    <a:lnL w="12700" cap="flat" cmpd="sng" algn="ctr">
                      <a:solidFill>
                        <a:schemeClr val="tx1"/>
                      </a:solidFill>
                      <a:prstDash val="solid"/>
                      <a:round/>
                      <a:headEnd type="none" w="med" len="med"/>
                      <a:tailEnd type="none" w="med" len="med"/>
                    </a:lnL>
                  </a:tcPr>
                </a:tc>
                <a:tc>
                  <a:txBody>
                    <a:bodyPr/>
                    <a:lstStyle/>
                    <a:p>
                      <a:pPr algn="ctr"/>
                      <a:r>
                        <a:rPr lang="en-US"/>
                        <a:t>4/13/24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61546468"/>
                  </a:ext>
                </a:extLst>
              </a:tr>
              <a:tr h="370840">
                <a:tc>
                  <a:txBody>
                    <a:bodyPr/>
                    <a:lstStyle/>
                    <a:p>
                      <a:pPr algn="ctr"/>
                      <a:r>
                        <a:rPr lang="en-US"/>
                        <a:t>Finalize Testing</a:t>
                      </a:r>
                    </a:p>
                  </a:txBody>
                  <a:tcPr>
                    <a:lnL w="12700" cap="flat" cmpd="sng" algn="ctr">
                      <a:solidFill>
                        <a:schemeClr val="tx1"/>
                      </a:solidFill>
                      <a:prstDash val="solid"/>
                      <a:round/>
                      <a:headEnd type="none" w="med" len="med"/>
                      <a:tailEnd type="none" w="med" len="med"/>
                    </a:lnL>
                  </a:tcPr>
                </a:tc>
                <a:tc>
                  <a:txBody>
                    <a:bodyPr/>
                    <a:lstStyle/>
                    <a:p>
                      <a:pPr algn="ctr"/>
                      <a:r>
                        <a:rPr lang="en-US"/>
                        <a:t>4/16/24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32988906"/>
                  </a:ext>
                </a:extLst>
              </a:tr>
              <a:tr h="370840">
                <a:tc>
                  <a:txBody>
                    <a:bodyPr/>
                    <a:lstStyle/>
                    <a:p>
                      <a:pPr algn="ctr"/>
                      <a:r>
                        <a:rPr lang="en-US"/>
                        <a:t>Final Report</a:t>
                      </a:r>
                    </a:p>
                  </a:txBody>
                  <a:tcPr>
                    <a:lnL w="12700" cap="flat" cmpd="sng" algn="ctr">
                      <a:solidFill>
                        <a:schemeClr val="tx1"/>
                      </a:solidFill>
                      <a:prstDash val="solid"/>
                      <a:round/>
                      <a:headEnd type="none" w="med" len="med"/>
                      <a:tailEnd type="none" w="med" len="med"/>
                    </a:lnL>
                  </a:tcPr>
                </a:tc>
                <a:tc>
                  <a:txBody>
                    <a:bodyPr/>
                    <a:lstStyle/>
                    <a:p>
                      <a:pPr algn="ctr"/>
                      <a:r>
                        <a:rPr lang="en-US"/>
                        <a:t>3/20/24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0376072"/>
                  </a:ext>
                </a:extLst>
              </a:tr>
              <a:tr h="370840">
                <a:tc>
                  <a:txBody>
                    <a:bodyPr/>
                    <a:lstStyle/>
                    <a:p>
                      <a:pPr algn="ctr"/>
                      <a:r>
                        <a:rPr lang="en-US"/>
                        <a:t>Website Completion</a:t>
                      </a:r>
                    </a:p>
                  </a:txBody>
                  <a:tcPr>
                    <a:lnL w="12700" cap="flat" cmpd="sng" algn="ctr">
                      <a:solidFill>
                        <a:schemeClr val="tx1"/>
                      </a:solidFill>
                      <a:prstDash val="solid"/>
                      <a:round/>
                      <a:headEnd type="none" w="med" len="med"/>
                      <a:tailEnd type="none" w="med" len="med"/>
                    </a:lnL>
                  </a:tcPr>
                </a:tc>
                <a:tc>
                  <a:txBody>
                    <a:bodyPr/>
                    <a:lstStyle/>
                    <a:p>
                      <a:pPr algn="ctr"/>
                      <a:r>
                        <a:rPr lang="en-US"/>
                        <a:t>4/21/24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0435983"/>
                  </a:ext>
                </a:extLst>
              </a:tr>
              <a:tr h="370840">
                <a:tc>
                  <a:txBody>
                    <a:bodyPr/>
                    <a:lstStyle/>
                    <a:p>
                      <a:pPr algn="ctr"/>
                      <a:r>
                        <a:rPr lang="en-US"/>
                        <a:t>NP Presentation</a:t>
                      </a:r>
                    </a:p>
                  </a:txBody>
                  <a:tcPr>
                    <a:lnL w="12700" cap="flat" cmpd="sng" algn="ctr">
                      <a:solidFill>
                        <a:schemeClr val="tx1"/>
                      </a:solidFill>
                      <a:prstDash val="solid"/>
                      <a:round/>
                      <a:headEnd type="none" w="med" len="med"/>
                      <a:tailEnd type="none" w="med" len="med"/>
                    </a:lnL>
                  </a:tcPr>
                </a:tc>
                <a:tc>
                  <a:txBody>
                    <a:bodyPr/>
                    <a:lstStyle/>
                    <a:p>
                      <a:pPr algn="ctr"/>
                      <a:r>
                        <a:rPr lang="en-US"/>
                        <a:t>Week of April 22 or 29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26251082"/>
                  </a:ext>
                </a:extLst>
              </a:tr>
              <a:tr h="370840">
                <a:tc>
                  <a:txBody>
                    <a:bodyPr/>
                    <a:lstStyle/>
                    <a:p>
                      <a:pPr algn="ctr"/>
                      <a:r>
                        <a:rPr lang="en-US"/>
                        <a:t>UGRADS Presentation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t>4/26/24</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1962208"/>
                  </a:ext>
                </a:extLst>
              </a:tr>
            </a:tbl>
          </a:graphicData>
        </a:graphic>
      </p:graphicFrame>
    </p:spTree>
    <p:extLst>
      <p:ext uri="{BB962C8B-B14F-4D97-AF65-F5344CB8AC3E}">
        <p14:creationId xmlns:p14="http://schemas.microsoft.com/office/powerpoint/2010/main" val="85778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2025222"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3517623661"/>
              </p:ext>
            </p:extLst>
          </p:nvPr>
        </p:nvGraphicFramePr>
        <p:xfrm>
          <a:off x="838200" y="1055915"/>
          <a:ext cx="10515599" cy="4489288"/>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623718">
                <a:tc>
                  <a:txBody>
                    <a:bodyPr/>
                    <a:lstStyle/>
                    <a:p>
                      <a:r>
                        <a:rPr lang="en-US"/>
                        <a:t>1</a:t>
                      </a:r>
                    </a:p>
                  </a:txBody>
                  <a:tcPr>
                    <a:solidFill>
                      <a:schemeClr val="accent6"/>
                    </a:solidFill>
                  </a:tcPr>
                </a:tc>
                <a:tc>
                  <a:txBody>
                    <a:bodyPr/>
                    <a:lstStyle/>
                    <a:p>
                      <a:r>
                        <a:rPr lang="en-US"/>
                        <a:t>Base Plate</a:t>
                      </a:r>
                    </a:p>
                  </a:txBody>
                  <a:tcPr/>
                </a:tc>
                <a:tc>
                  <a:txBody>
                    <a:bodyPr/>
                    <a:lstStyle/>
                    <a:p>
                      <a:r>
                        <a:rPr lang="en-US"/>
                        <a:t>Aluminum</a:t>
                      </a:r>
                    </a:p>
                  </a:txBody>
                  <a:tcPr/>
                </a:tc>
                <a:tc>
                  <a:txBody>
                    <a:bodyPr/>
                    <a:lstStyle/>
                    <a:p>
                      <a:r>
                        <a:rPr lang="en-US"/>
                        <a:t>5</a:t>
                      </a:r>
                    </a:p>
                  </a:txBody>
                  <a:tcPr/>
                </a:tc>
                <a:tc>
                  <a:txBody>
                    <a:bodyPr/>
                    <a:lstStyle/>
                    <a:p>
                      <a:r>
                        <a:rPr lang="en-US"/>
                        <a:t>1</a:t>
                      </a:r>
                    </a:p>
                  </a:txBody>
                  <a:tcPr/>
                </a:tc>
                <a:tc>
                  <a:txBody>
                    <a:bodyPr/>
                    <a:lstStyle/>
                    <a:p>
                      <a:endParaRPr lang="en-US"/>
                    </a:p>
                  </a:txBody>
                  <a:tcPr/>
                </a:tc>
                <a:extLst>
                  <a:ext uri="{0D108BD9-81ED-4DB2-BD59-A6C34878D82A}">
                    <a16:rowId xmlns:a16="http://schemas.microsoft.com/office/drawing/2014/main" val="1480310037"/>
                  </a:ext>
                </a:extLst>
              </a:tr>
              <a:tr h="655782">
                <a:tc>
                  <a:txBody>
                    <a:bodyPr/>
                    <a:lstStyle/>
                    <a:p>
                      <a:r>
                        <a:rPr lang="en-US"/>
                        <a:t>2</a:t>
                      </a:r>
                    </a:p>
                  </a:txBody>
                  <a:tcPr>
                    <a:solidFill>
                      <a:schemeClr val="accent6"/>
                    </a:solidFill>
                  </a:tcPr>
                </a:tc>
                <a:tc>
                  <a:txBody>
                    <a:bodyPr/>
                    <a:lstStyle/>
                    <a:p>
                      <a:r>
                        <a:rPr lang="en-US"/>
                        <a:t>Turret Housing</a:t>
                      </a:r>
                    </a:p>
                  </a:txBody>
                  <a:tcPr/>
                </a:tc>
                <a:tc>
                  <a:txBody>
                    <a:bodyPr/>
                    <a:lstStyle/>
                    <a:p>
                      <a:r>
                        <a:rPr lang="en-US"/>
                        <a:t>PLA</a:t>
                      </a:r>
                    </a:p>
                  </a:txBody>
                  <a:tcPr/>
                </a:tc>
                <a:tc>
                  <a:txBody>
                    <a:bodyPr/>
                    <a:lstStyle/>
                    <a:p>
                      <a:r>
                        <a:rPr lang="en-US"/>
                        <a:t>48</a:t>
                      </a:r>
                    </a:p>
                  </a:txBody>
                  <a:tcPr/>
                </a:tc>
                <a:tc>
                  <a:txBody>
                    <a:bodyPr/>
                    <a:lstStyle/>
                    <a:p>
                      <a:r>
                        <a:rPr lang="en-US"/>
                        <a:t>1</a:t>
                      </a:r>
                    </a:p>
                  </a:txBody>
                  <a:tcPr/>
                </a:tc>
                <a:tc>
                  <a:txBody>
                    <a:bodyPr/>
                    <a:lstStyle/>
                    <a:p>
                      <a:endParaRPr lang="en-US"/>
                    </a:p>
                  </a:txBody>
                  <a:tcPr/>
                </a:tc>
                <a:extLst>
                  <a:ext uri="{0D108BD9-81ED-4DB2-BD59-A6C34878D82A}">
                    <a16:rowId xmlns:a16="http://schemas.microsoft.com/office/drawing/2014/main" val="3356529115"/>
                  </a:ext>
                </a:extLst>
              </a:tr>
              <a:tr h="591128">
                <a:tc>
                  <a:txBody>
                    <a:bodyPr/>
                    <a:lstStyle/>
                    <a:p>
                      <a:r>
                        <a:rPr lang="en-US"/>
                        <a:t>3</a:t>
                      </a:r>
                    </a:p>
                  </a:txBody>
                  <a:tcPr>
                    <a:solidFill>
                      <a:schemeClr val="accent6"/>
                    </a:solidFill>
                  </a:tcPr>
                </a:tc>
                <a:tc>
                  <a:txBody>
                    <a:bodyPr/>
                    <a:lstStyle/>
                    <a:p>
                      <a:r>
                        <a:rPr lang="en-US"/>
                        <a:t>Spindle</a:t>
                      </a:r>
                    </a:p>
                  </a:txBody>
                  <a:tcPr/>
                </a:tc>
                <a:tc>
                  <a:txBody>
                    <a:bodyPr/>
                    <a:lstStyle/>
                    <a:p>
                      <a:r>
                        <a:rPr lang="en-US"/>
                        <a:t>Aluminum</a:t>
                      </a:r>
                    </a:p>
                  </a:txBody>
                  <a:tcPr/>
                </a:tc>
                <a:tc>
                  <a:txBody>
                    <a:bodyPr/>
                    <a:lstStyle/>
                    <a:p>
                      <a:r>
                        <a:rPr lang="en-US"/>
                        <a:t>8</a:t>
                      </a:r>
                    </a:p>
                  </a:txBody>
                  <a:tcPr/>
                </a:tc>
                <a:tc>
                  <a:txBody>
                    <a:bodyPr/>
                    <a:lstStyle/>
                    <a:p>
                      <a:r>
                        <a:rPr lang="en-US"/>
                        <a:t>1</a:t>
                      </a:r>
                    </a:p>
                  </a:txBody>
                  <a:tcPr/>
                </a:tc>
                <a:tc>
                  <a:txBody>
                    <a:bodyPr/>
                    <a:lstStyle/>
                    <a:p>
                      <a:endParaRPr lang="en-US"/>
                    </a:p>
                  </a:txBody>
                  <a:tcPr/>
                </a:tc>
                <a:extLst>
                  <a:ext uri="{0D108BD9-81ED-4DB2-BD59-A6C34878D82A}">
                    <a16:rowId xmlns:a16="http://schemas.microsoft.com/office/drawing/2014/main" val="479098825"/>
                  </a:ext>
                </a:extLst>
              </a:tr>
              <a:tr h="561724">
                <a:tc>
                  <a:txBody>
                    <a:bodyPr/>
                    <a:lstStyle/>
                    <a:p>
                      <a:r>
                        <a:rPr lang="en-US"/>
                        <a:t>4</a:t>
                      </a:r>
                    </a:p>
                  </a:txBody>
                  <a:tcPr>
                    <a:solidFill>
                      <a:schemeClr val="accent6"/>
                    </a:solidFill>
                  </a:tcPr>
                </a:tc>
                <a:tc>
                  <a:txBody>
                    <a:bodyPr/>
                    <a:lstStyle/>
                    <a:p>
                      <a:r>
                        <a:rPr lang="en-US"/>
                        <a:t>Turret Base</a:t>
                      </a:r>
                    </a:p>
                  </a:txBody>
                  <a:tcPr/>
                </a:tc>
                <a:tc>
                  <a:txBody>
                    <a:bodyPr/>
                    <a:lstStyle/>
                    <a:p>
                      <a:r>
                        <a:rPr lang="en-US"/>
                        <a:t>Aluminum</a:t>
                      </a:r>
                    </a:p>
                  </a:txBody>
                  <a:tcPr/>
                </a:tc>
                <a:tc>
                  <a:txBody>
                    <a:bodyPr/>
                    <a:lstStyle/>
                    <a:p>
                      <a:r>
                        <a:rPr lang="en-US"/>
                        <a:t>4</a:t>
                      </a:r>
                    </a:p>
                  </a:txBody>
                  <a:tcPr/>
                </a:tc>
                <a:tc>
                  <a:txBody>
                    <a:bodyPr/>
                    <a:lstStyle/>
                    <a:p>
                      <a:r>
                        <a:rPr lang="en-US"/>
                        <a:t>1</a:t>
                      </a:r>
                    </a:p>
                  </a:txBody>
                  <a:tcPr/>
                </a:tc>
                <a:tc>
                  <a:txBody>
                    <a:bodyPr/>
                    <a:lstStyle/>
                    <a:p>
                      <a:endParaRPr lang="en-US"/>
                    </a:p>
                  </a:txBody>
                  <a:tcPr/>
                </a:tc>
                <a:extLst>
                  <a:ext uri="{0D108BD9-81ED-4DB2-BD59-A6C34878D82A}">
                    <a16:rowId xmlns:a16="http://schemas.microsoft.com/office/drawing/2014/main" val="796259995"/>
                  </a:ext>
                </a:extLst>
              </a:tr>
              <a:tr h="541866">
                <a:tc>
                  <a:txBody>
                    <a:bodyPr/>
                    <a:lstStyle/>
                    <a:p>
                      <a:r>
                        <a:rPr lang="en-US"/>
                        <a:t>5</a:t>
                      </a:r>
                    </a:p>
                  </a:txBody>
                  <a:tcPr>
                    <a:solidFill>
                      <a:schemeClr val="accent6"/>
                    </a:solidFill>
                  </a:tcPr>
                </a:tc>
                <a:tc>
                  <a:txBody>
                    <a:bodyPr/>
                    <a:lstStyle/>
                    <a:p>
                      <a:r>
                        <a:rPr lang="en-US"/>
                        <a:t>Turret Housing</a:t>
                      </a:r>
                    </a:p>
                  </a:txBody>
                  <a:tcPr/>
                </a:tc>
                <a:tc>
                  <a:txBody>
                    <a:bodyPr/>
                    <a:lstStyle/>
                    <a:p>
                      <a:r>
                        <a:rPr lang="en-US"/>
                        <a:t>PLA</a:t>
                      </a:r>
                    </a:p>
                  </a:txBody>
                  <a:tcPr/>
                </a:tc>
                <a:tc>
                  <a:txBody>
                    <a:bodyPr/>
                    <a:lstStyle/>
                    <a:p>
                      <a:r>
                        <a:rPr lang="en-US"/>
                        <a:t>84</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106046351"/>
                  </a:ext>
                </a:extLst>
              </a:tr>
              <a:tr h="558953">
                <a:tc>
                  <a:txBody>
                    <a:bodyPr/>
                    <a:lstStyle/>
                    <a:p>
                      <a:r>
                        <a:rPr lang="en-US"/>
                        <a:t>6</a:t>
                      </a:r>
                    </a:p>
                  </a:txBody>
                  <a:tcPr>
                    <a:solidFill>
                      <a:srgbClr val="FF0000"/>
                    </a:solidFill>
                  </a:tcPr>
                </a:tc>
                <a:tc>
                  <a:txBody>
                    <a:bodyPr/>
                    <a:lstStyle/>
                    <a:p>
                      <a:r>
                        <a:rPr lang="en-US"/>
                        <a:t>Main Arm</a:t>
                      </a:r>
                    </a:p>
                  </a:txBody>
                  <a:tcPr/>
                </a:tc>
                <a:tc>
                  <a:txBody>
                    <a:bodyPr/>
                    <a:lstStyle/>
                    <a:p>
                      <a:r>
                        <a:rPr lang="en-US"/>
                        <a:t>Aluminum</a:t>
                      </a:r>
                    </a:p>
                  </a:txBody>
                  <a:tcPr/>
                </a:tc>
                <a:tc>
                  <a:txBody>
                    <a:bodyPr/>
                    <a:lstStyle/>
                    <a:p>
                      <a:r>
                        <a:rPr lang="en-US"/>
                        <a:t>5</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3982612555"/>
                  </a:ext>
                </a:extLst>
              </a:tr>
              <a:tr h="585277">
                <a:tc>
                  <a:txBody>
                    <a:bodyPr/>
                    <a:lstStyle/>
                    <a:p>
                      <a:r>
                        <a:rPr lang="en-US"/>
                        <a:t>7</a:t>
                      </a:r>
                    </a:p>
                  </a:txBody>
                  <a:tcPr>
                    <a:solidFill>
                      <a:srgbClr val="FF0000"/>
                    </a:solidFill>
                  </a:tcPr>
                </a:tc>
                <a:tc>
                  <a:txBody>
                    <a:bodyPr/>
                    <a:lstStyle/>
                    <a:p>
                      <a:r>
                        <a:rPr lang="en-US"/>
                        <a:t>Drive Spindle</a:t>
                      </a:r>
                    </a:p>
                  </a:txBody>
                  <a:tcPr/>
                </a:tc>
                <a:tc>
                  <a:txBody>
                    <a:bodyPr/>
                    <a:lstStyle/>
                    <a:p>
                      <a:r>
                        <a:rPr lang="en-US"/>
                        <a:t>Aluminum</a:t>
                      </a:r>
                    </a:p>
                  </a:txBody>
                  <a:tcPr/>
                </a:tc>
                <a:tc>
                  <a:txBody>
                    <a:bodyPr/>
                    <a:lstStyle/>
                    <a:p>
                      <a:r>
                        <a:rPr lang="en-US"/>
                        <a:t>8</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3297357001"/>
                  </a:ext>
                </a:extLst>
              </a:tr>
            </a:tbl>
          </a:graphicData>
        </a:graphic>
      </p:graphicFrame>
      <p:pic>
        <p:nvPicPr>
          <p:cNvPr id="11" name="Picture 10">
            <a:extLst>
              <a:ext uri="{FF2B5EF4-FFF2-40B4-BE49-F238E27FC236}">
                <a16:creationId xmlns:a16="http://schemas.microsoft.com/office/drawing/2014/main" id="{A41596BA-8967-4FD3-AFC2-5EDE251D076F}"/>
              </a:ext>
            </a:extLst>
          </p:cNvPr>
          <p:cNvPicPr>
            <a:picLocks noChangeAspect="1"/>
          </p:cNvPicPr>
          <p:nvPr/>
        </p:nvPicPr>
        <p:blipFill rotWithShape="1">
          <a:blip r:embed="rId4">
            <a:extLst>
              <a:ext uri="{28A0092B-C50C-407E-A947-70E740481C1C}">
                <a14:useLocalDpi xmlns:a14="http://schemas.microsoft.com/office/drawing/2010/main" val="0"/>
              </a:ext>
            </a:extLst>
          </a:blip>
          <a:srcRect l="7980" t="12207" r="4927" b="19780"/>
          <a:stretch/>
        </p:blipFill>
        <p:spPr>
          <a:xfrm>
            <a:off x="10007341" y="1460542"/>
            <a:ext cx="530016" cy="551872"/>
          </a:xfrm>
          <a:prstGeom prst="rect">
            <a:avLst/>
          </a:prstGeom>
        </p:spPr>
      </p:pic>
      <p:pic>
        <p:nvPicPr>
          <p:cNvPr id="7" name="Picture 6">
            <a:extLst>
              <a:ext uri="{FF2B5EF4-FFF2-40B4-BE49-F238E27FC236}">
                <a16:creationId xmlns:a16="http://schemas.microsoft.com/office/drawing/2014/main" id="{E634E36C-22B6-E3D6-1B98-8F50A37CC778}"/>
              </a:ext>
            </a:extLst>
          </p:cNvPr>
          <p:cNvPicPr>
            <a:picLocks noChangeAspect="1"/>
          </p:cNvPicPr>
          <p:nvPr/>
        </p:nvPicPr>
        <p:blipFill rotWithShape="1">
          <a:blip r:embed="rId5">
            <a:extLst>
              <a:ext uri="{28A0092B-C50C-407E-A947-70E740481C1C}">
                <a14:useLocalDpi xmlns:a14="http://schemas.microsoft.com/office/drawing/2010/main" val="0"/>
              </a:ext>
            </a:extLst>
          </a:blip>
          <a:srcRect l="24074" t="16249" r="13518" b="19305"/>
          <a:stretch/>
        </p:blipFill>
        <p:spPr>
          <a:xfrm>
            <a:off x="9642166" y="3844514"/>
            <a:ext cx="420393" cy="578821"/>
          </a:xfrm>
          <a:prstGeom prst="rect">
            <a:avLst/>
          </a:prstGeom>
        </p:spPr>
      </p:pic>
      <p:pic>
        <p:nvPicPr>
          <p:cNvPr id="5" name="Picture 4" descr="A blue cylinder on a table&#10;&#10;Description automatically generated">
            <a:extLst>
              <a:ext uri="{FF2B5EF4-FFF2-40B4-BE49-F238E27FC236}">
                <a16:creationId xmlns:a16="http://schemas.microsoft.com/office/drawing/2014/main" id="{DF1BDCA4-CDB0-3A6F-5749-037EAE5E9544}"/>
              </a:ext>
            </a:extLst>
          </p:cNvPr>
          <p:cNvPicPr>
            <a:picLocks noChangeAspect="1"/>
          </p:cNvPicPr>
          <p:nvPr/>
        </p:nvPicPr>
        <p:blipFill rotWithShape="1">
          <a:blip r:embed="rId6"/>
          <a:srcRect l="34185" t="17021" r="13419" b="8939"/>
          <a:stretch/>
        </p:blipFill>
        <p:spPr>
          <a:xfrm rot="5400000">
            <a:off x="9970416" y="2746525"/>
            <a:ext cx="526898" cy="563881"/>
          </a:xfrm>
          <a:prstGeom prst="rect">
            <a:avLst/>
          </a:prstGeom>
        </p:spPr>
      </p:pic>
      <p:pic>
        <p:nvPicPr>
          <p:cNvPr id="9" name="Picture 8" descr="A black object on a table&#10;&#10;Description automatically generated">
            <a:extLst>
              <a:ext uri="{FF2B5EF4-FFF2-40B4-BE49-F238E27FC236}">
                <a16:creationId xmlns:a16="http://schemas.microsoft.com/office/drawing/2014/main" id="{CF7A3AE4-2C34-3248-401D-2CED79E81AD3}"/>
              </a:ext>
            </a:extLst>
          </p:cNvPr>
          <p:cNvPicPr>
            <a:picLocks noChangeAspect="1"/>
          </p:cNvPicPr>
          <p:nvPr/>
        </p:nvPicPr>
        <p:blipFill rotWithShape="1">
          <a:blip r:embed="rId7"/>
          <a:srcRect l="16613" t="10638" r="22045" b="4681"/>
          <a:stretch/>
        </p:blipFill>
        <p:spPr>
          <a:xfrm rot="5400000">
            <a:off x="9976944" y="2030466"/>
            <a:ext cx="619097" cy="695204"/>
          </a:xfrm>
          <a:prstGeom prst="rect">
            <a:avLst/>
          </a:prstGeom>
        </p:spPr>
      </p:pic>
      <p:pic>
        <p:nvPicPr>
          <p:cNvPr id="10" name="Picture 9" descr="A metal plate with holes in it&#10;&#10;Description automatically generated">
            <a:extLst>
              <a:ext uri="{FF2B5EF4-FFF2-40B4-BE49-F238E27FC236}">
                <a16:creationId xmlns:a16="http://schemas.microsoft.com/office/drawing/2014/main" id="{326194E5-8FF4-8EDD-43C2-584B0A6A9764}"/>
              </a:ext>
            </a:extLst>
          </p:cNvPr>
          <p:cNvPicPr>
            <a:picLocks noChangeAspect="1"/>
          </p:cNvPicPr>
          <p:nvPr/>
        </p:nvPicPr>
        <p:blipFill rotWithShape="1">
          <a:blip r:embed="rId8"/>
          <a:srcRect l="9585" t="11064" r="13419" b="6383"/>
          <a:stretch/>
        </p:blipFill>
        <p:spPr>
          <a:xfrm>
            <a:off x="9959208" y="3388272"/>
            <a:ext cx="566960" cy="458750"/>
          </a:xfrm>
          <a:prstGeom prst="rect">
            <a:avLst/>
          </a:prstGeom>
        </p:spPr>
      </p:pic>
      <p:pic>
        <p:nvPicPr>
          <p:cNvPr id="12" name="Picture 11" descr="A red and white object&#10;&#10;Description automatically generated">
            <a:extLst>
              <a:ext uri="{FF2B5EF4-FFF2-40B4-BE49-F238E27FC236}">
                <a16:creationId xmlns:a16="http://schemas.microsoft.com/office/drawing/2014/main" id="{C0F93643-8B58-1D1B-4A3A-A6249A78D065}"/>
              </a:ext>
            </a:extLst>
          </p:cNvPr>
          <p:cNvPicPr>
            <a:picLocks noChangeAspect="1"/>
          </p:cNvPicPr>
          <p:nvPr/>
        </p:nvPicPr>
        <p:blipFill rotWithShape="1">
          <a:blip r:embed="rId9"/>
          <a:srcRect l="8108" t="8792" r="8108" b="2925"/>
          <a:stretch/>
        </p:blipFill>
        <p:spPr>
          <a:xfrm rot="5400000">
            <a:off x="10346247" y="3909391"/>
            <a:ext cx="575696" cy="456170"/>
          </a:xfrm>
          <a:prstGeom prst="rect">
            <a:avLst/>
          </a:prstGeom>
        </p:spPr>
      </p:pic>
      <p:pic>
        <p:nvPicPr>
          <p:cNvPr id="8" name="Picture 7">
            <a:extLst>
              <a:ext uri="{FF2B5EF4-FFF2-40B4-BE49-F238E27FC236}">
                <a16:creationId xmlns:a16="http://schemas.microsoft.com/office/drawing/2014/main" id="{44656F29-9A07-6D01-5D8A-0D93964768E3}"/>
              </a:ext>
            </a:extLst>
          </p:cNvPr>
          <p:cNvPicPr>
            <a:picLocks noChangeAspect="1"/>
          </p:cNvPicPr>
          <p:nvPr/>
        </p:nvPicPr>
        <p:blipFill rotWithShape="1">
          <a:blip r:embed="rId10"/>
          <a:srcRect l="10095" t="10078" r="1756" b="6137"/>
          <a:stretch/>
        </p:blipFill>
        <p:spPr>
          <a:xfrm>
            <a:off x="9938890" y="4423238"/>
            <a:ext cx="695205" cy="498174"/>
          </a:xfrm>
          <a:prstGeom prst="rect">
            <a:avLst/>
          </a:prstGeom>
        </p:spPr>
      </p:pic>
      <p:pic>
        <p:nvPicPr>
          <p:cNvPr id="13" name="Picture 12">
            <a:extLst>
              <a:ext uri="{FF2B5EF4-FFF2-40B4-BE49-F238E27FC236}">
                <a16:creationId xmlns:a16="http://schemas.microsoft.com/office/drawing/2014/main" id="{ED24C177-C162-5396-2C2E-8C610D4AA330}"/>
              </a:ext>
            </a:extLst>
          </p:cNvPr>
          <p:cNvPicPr>
            <a:picLocks noChangeAspect="1"/>
          </p:cNvPicPr>
          <p:nvPr/>
        </p:nvPicPr>
        <p:blipFill rotWithShape="1">
          <a:blip r:embed="rId11"/>
          <a:srcRect l="5811" t="11787" r="3023" b="14722"/>
          <a:stretch/>
        </p:blipFill>
        <p:spPr>
          <a:xfrm>
            <a:off x="9867607" y="4996945"/>
            <a:ext cx="886966" cy="494269"/>
          </a:xfrm>
          <a:prstGeom prst="rect">
            <a:avLst/>
          </a:prstGeom>
        </p:spPr>
      </p:pic>
    </p:spTree>
    <p:extLst>
      <p:ext uri="{BB962C8B-B14F-4D97-AF65-F5344CB8AC3E}">
        <p14:creationId xmlns:p14="http://schemas.microsoft.com/office/powerpoint/2010/main" val="738018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838316"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534591960"/>
              </p:ext>
            </p:extLst>
          </p:nvPr>
        </p:nvGraphicFramePr>
        <p:xfrm>
          <a:off x="838200" y="1055915"/>
          <a:ext cx="10515599" cy="4489288"/>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623718">
                <a:tc>
                  <a:txBody>
                    <a:bodyPr/>
                    <a:lstStyle/>
                    <a:p>
                      <a:r>
                        <a:rPr lang="en-US"/>
                        <a:t>8</a:t>
                      </a:r>
                    </a:p>
                  </a:txBody>
                  <a:tcPr>
                    <a:solidFill>
                      <a:schemeClr val="accent6"/>
                    </a:solidFill>
                  </a:tcPr>
                </a:tc>
                <a:tc>
                  <a:txBody>
                    <a:bodyPr/>
                    <a:lstStyle/>
                    <a:p>
                      <a:r>
                        <a:rPr lang="en-US"/>
                        <a:t>Tension Ring</a:t>
                      </a:r>
                    </a:p>
                  </a:txBody>
                  <a:tcPr/>
                </a:tc>
                <a:tc>
                  <a:txBody>
                    <a:bodyPr/>
                    <a:lstStyle/>
                    <a:p>
                      <a:r>
                        <a:rPr lang="en-US"/>
                        <a:t>PLA</a:t>
                      </a:r>
                    </a:p>
                  </a:txBody>
                  <a:tcPr/>
                </a:tc>
                <a:tc>
                  <a:txBody>
                    <a:bodyPr/>
                    <a:lstStyle/>
                    <a:p>
                      <a:r>
                        <a:rPr lang="en-US"/>
                        <a:t>1</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1480310037"/>
                  </a:ext>
                </a:extLst>
              </a:tr>
              <a:tr h="655782">
                <a:tc>
                  <a:txBody>
                    <a:bodyPr/>
                    <a:lstStyle/>
                    <a:p>
                      <a:r>
                        <a:rPr lang="en-US"/>
                        <a:t>9</a:t>
                      </a:r>
                    </a:p>
                  </a:txBody>
                  <a:tcPr>
                    <a:solidFill>
                      <a:schemeClr val="accent6"/>
                    </a:solidFill>
                  </a:tcPr>
                </a:tc>
                <a:tc>
                  <a:txBody>
                    <a:bodyPr/>
                    <a:lstStyle/>
                    <a:p>
                      <a:r>
                        <a:rPr lang="en-US"/>
                        <a:t>Motor Mount </a:t>
                      </a:r>
                    </a:p>
                  </a:txBody>
                  <a:tcPr/>
                </a:tc>
                <a:tc>
                  <a:txBody>
                    <a:bodyPr/>
                    <a:lstStyle/>
                    <a:p>
                      <a:r>
                        <a:rPr lang="en-US"/>
                        <a:t>PLA</a:t>
                      </a:r>
                    </a:p>
                  </a:txBody>
                  <a:tcPr/>
                </a:tc>
                <a:tc>
                  <a:txBody>
                    <a:bodyPr/>
                    <a:lstStyle/>
                    <a:p>
                      <a:r>
                        <a:rPr lang="en-US"/>
                        <a:t>1</a:t>
                      </a:r>
                    </a:p>
                  </a:txBody>
                  <a:tcPr/>
                </a:tc>
                <a:tc>
                  <a:txBody>
                    <a:bodyPr/>
                    <a:lstStyle/>
                    <a:p>
                      <a:r>
                        <a:rPr lang="en-US"/>
                        <a:t>1/3</a:t>
                      </a:r>
                    </a:p>
                  </a:txBody>
                  <a:tcPr/>
                </a:tc>
                <a:tc>
                  <a:txBody>
                    <a:bodyPr/>
                    <a:lstStyle/>
                    <a:p>
                      <a:endParaRPr lang="en-US"/>
                    </a:p>
                  </a:txBody>
                  <a:tcPr/>
                </a:tc>
                <a:extLst>
                  <a:ext uri="{0D108BD9-81ED-4DB2-BD59-A6C34878D82A}">
                    <a16:rowId xmlns:a16="http://schemas.microsoft.com/office/drawing/2014/main" val="3356529115"/>
                  </a:ext>
                </a:extLst>
              </a:tr>
              <a:tr h="591128">
                <a:tc>
                  <a:txBody>
                    <a:bodyPr/>
                    <a:lstStyle/>
                    <a:p>
                      <a:r>
                        <a:rPr lang="en-US">
                          <a:solidFill>
                            <a:schemeClr val="tx1"/>
                          </a:solidFill>
                        </a:rPr>
                        <a:t>10</a:t>
                      </a:r>
                    </a:p>
                  </a:txBody>
                  <a:tcPr>
                    <a:solidFill>
                      <a:schemeClr val="accent6"/>
                    </a:solidFill>
                  </a:tcPr>
                </a:tc>
                <a:tc>
                  <a:txBody>
                    <a:bodyPr/>
                    <a:lstStyle/>
                    <a:p>
                      <a:r>
                        <a:rPr lang="en-US"/>
                        <a:t>Motor Supports</a:t>
                      </a:r>
                    </a:p>
                  </a:txBody>
                  <a:tcPr/>
                </a:tc>
                <a:tc>
                  <a:txBody>
                    <a:bodyPr/>
                    <a:lstStyle/>
                    <a:p>
                      <a:r>
                        <a:rPr lang="en-US"/>
                        <a:t>PLA</a:t>
                      </a:r>
                    </a:p>
                  </a:txBody>
                  <a:tcPr/>
                </a:tc>
                <a:tc>
                  <a:txBody>
                    <a:bodyPr/>
                    <a:lstStyle/>
                    <a:p>
                      <a:r>
                        <a:rPr lang="en-US"/>
                        <a:t>1.5</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479098825"/>
                  </a:ext>
                </a:extLst>
              </a:tr>
              <a:tr h="561724">
                <a:tc>
                  <a:txBody>
                    <a:bodyPr/>
                    <a:lstStyle/>
                    <a:p>
                      <a:r>
                        <a:rPr lang="en-US"/>
                        <a:t>11</a:t>
                      </a:r>
                    </a:p>
                  </a:txBody>
                  <a:tcPr>
                    <a:solidFill>
                      <a:schemeClr val="accent6"/>
                    </a:solidFill>
                  </a:tcPr>
                </a:tc>
                <a:tc>
                  <a:txBody>
                    <a:bodyPr/>
                    <a:lstStyle/>
                    <a:p>
                      <a:r>
                        <a:rPr lang="en-US"/>
                        <a:t>Bearing Cup</a:t>
                      </a:r>
                    </a:p>
                  </a:txBody>
                  <a:tcPr/>
                </a:tc>
                <a:tc>
                  <a:txBody>
                    <a:bodyPr/>
                    <a:lstStyle/>
                    <a:p>
                      <a:r>
                        <a:rPr lang="en-US"/>
                        <a:t>PLA</a:t>
                      </a:r>
                    </a:p>
                  </a:txBody>
                  <a:tcPr/>
                </a:tc>
                <a:tc>
                  <a:txBody>
                    <a:bodyPr/>
                    <a:lstStyle/>
                    <a:p>
                      <a:r>
                        <a:rPr lang="en-US"/>
                        <a:t>9</a:t>
                      </a:r>
                    </a:p>
                  </a:txBody>
                  <a:tcPr/>
                </a:tc>
                <a:tc>
                  <a:txBody>
                    <a:bodyPr/>
                    <a:lstStyle/>
                    <a:p>
                      <a:r>
                        <a:rPr lang="en-US"/>
                        <a:t>3</a:t>
                      </a:r>
                    </a:p>
                  </a:txBody>
                  <a:tcPr/>
                </a:tc>
                <a:tc>
                  <a:txBody>
                    <a:bodyPr/>
                    <a:lstStyle/>
                    <a:p>
                      <a:endParaRPr lang="en-US"/>
                    </a:p>
                  </a:txBody>
                  <a:tcPr/>
                </a:tc>
                <a:extLst>
                  <a:ext uri="{0D108BD9-81ED-4DB2-BD59-A6C34878D82A}">
                    <a16:rowId xmlns:a16="http://schemas.microsoft.com/office/drawing/2014/main" val="796259995"/>
                  </a:ext>
                </a:extLst>
              </a:tr>
              <a:tr h="541866">
                <a:tc>
                  <a:txBody>
                    <a:bodyPr/>
                    <a:lstStyle/>
                    <a:p>
                      <a:r>
                        <a:rPr lang="en-US"/>
                        <a:t>12</a:t>
                      </a:r>
                    </a:p>
                  </a:txBody>
                  <a:tcPr>
                    <a:solidFill>
                      <a:schemeClr val="accent6"/>
                    </a:solidFill>
                  </a:tcPr>
                </a:tc>
                <a:tc>
                  <a:txBody>
                    <a:bodyPr/>
                    <a:lstStyle/>
                    <a:p>
                      <a:r>
                        <a:rPr lang="en-US"/>
                        <a:t>Spindle 3</a:t>
                      </a:r>
                    </a:p>
                  </a:txBody>
                  <a:tcPr/>
                </a:tc>
                <a:tc>
                  <a:txBody>
                    <a:bodyPr/>
                    <a:lstStyle/>
                    <a:p>
                      <a:r>
                        <a:rPr lang="en-US"/>
                        <a:t>PLA</a:t>
                      </a:r>
                    </a:p>
                  </a:txBody>
                  <a:tcPr/>
                </a:tc>
                <a:tc>
                  <a:txBody>
                    <a:bodyPr/>
                    <a:lstStyle/>
                    <a:p>
                      <a:r>
                        <a:rPr lang="en-US"/>
                        <a:t>9</a:t>
                      </a:r>
                    </a:p>
                  </a:txBody>
                  <a:tcPr/>
                </a:tc>
                <a:tc>
                  <a:txBody>
                    <a:bodyPr/>
                    <a:lstStyle/>
                    <a:p>
                      <a:r>
                        <a:rPr lang="en-US"/>
                        <a:t>3</a:t>
                      </a:r>
                    </a:p>
                  </a:txBody>
                  <a:tcPr/>
                </a:tc>
                <a:tc>
                  <a:txBody>
                    <a:bodyPr/>
                    <a:lstStyle/>
                    <a:p>
                      <a:endParaRPr lang="en-US"/>
                    </a:p>
                  </a:txBody>
                  <a:tcPr/>
                </a:tc>
                <a:extLst>
                  <a:ext uri="{0D108BD9-81ED-4DB2-BD59-A6C34878D82A}">
                    <a16:rowId xmlns:a16="http://schemas.microsoft.com/office/drawing/2014/main" val="106046351"/>
                  </a:ext>
                </a:extLst>
              </a:tr>
              <a:tr h="558953">
                <a:tc>
                  <a:txBody>
                    <a:bodyPr/>
                    <a:lstStyle/>
                    <a:p>
                      <a:r>
                        <a:rPr lang="en-US"/>
                        <a:t>13</a:t>
                      </a:r>
                    </a:p>
                  </a:txBody>
                  <a:tcPr>
                    <a:solidFill>
                      <a:schemeClr val="accent6"/>
                    </a:solidFill>
                  </a:tcPr>
                </a:tc>
                <a:tc>
                  <a:txBody>
                    <a:bodyPr/>
                    <a:lstStyle/>
                    <a:p>
                      <a:r>
                        <a:rPr lang="en-US"/>
                        <a:t>Spindle 3 Retainer</a:t>
                      </a:r>
                    </a:p>
                  </a:txBody>
                  <a:tcPr/>
                </a:tc>
                <a:tc>
                  <a:txBody>
                    <a:bodyPr/>
                    <a:lstStyle/>
                    <a:p>
                      <a:r>
                        <a:rPr lang="en-US"/>
                        <a:t>PLA</a:t>
                      </a:r>
                    </a:p>
                  </a:txBody>
                  <a:tcPr/>
                </a:tc>
                <a:tc>
                  <a:txBody>
                    <a:bodyPr/>
                    <a:lstStyle/>
                    <a:p>
                      <a:r>
                        <a:rPr lang="en-US"/>
                        <a:t>1</a:t>
                      </a:r>
                    </a:p>
                  </a:txBody>
                  <a:tcPr/>
                </a:tc>
                <a:tc>
                  <a:txBody>
                    <a:bodyPr/>
                    <a:lstStyle/>
                    <a:p>
                      <a:r>
                        <a:rPr lang="en-US"/>
                        <a:t>3</a:t>
                      </a:r>
                    </a:p>
                  </a:txBody>
                  <a:tcPr/>
                </a:tc>
                <a:tc>
                  <a:txBody>
                    <a:bodyPr/>
                    <a:lstStyle/>
                    <a:p>
                      <a:endParaRPr lang="en-US"/>
                    </a:p>
                  </a:txBody>
                  <a:tcPr/>
                </a:tc>
                <a:extLst>
                  <a:ext uri="{0D108BD9-81ED-4DB2-BD59-A6C34878D82A}">
                    <a16:rowId xmlns:a16="http://schemas.microsoft.com/office/drawing/2014/main" val="3982612555"/>
                  </a:ext>
                </a:extLst>
              </a:tr>
              <a:tr h="585277">
                <a:tc>
                  <a:txBody>
                    <a:bodyPr/>
                    <a:lstStyle/>
                    <a:p>
                      <a:r>
                        <a:rPr lang="en-US"/>
                        <a:t>14</a:t>
                      </a:r>
                    </a:p>
                  </a:txBody>
                  <a:tcPr>
                    <a:solidFill>
                      <a:schemeClr val="accent6"/>
                    </a:solidFill>
                  </a:tcPr>
                </a:tc>
                <a:tc>
                  <a:txBody>
                    <a:bodyPr/>
                    <a:lstStyle/>
                    <a:p>
                      <a:r>
                        <a:rPr lang="en-US"/>
                        <a:t>Turret Housing 4</a:t>
                      </a:r>
                    </a:p>
                  </a:txBody>
                  <a:tcPr/>
                </a:tc>
                <a:tc>
                  <a:txBody>
                    <a:bodyPr/>
                    <a:lstStyle/>
                    <a:p>
                      <a:r>
                        <a:rPr lang="en-US"/>
                        <a:t>PLA</a:t>
                      </a:r>
                    </a:p>
                  </a:txBody>
                  <a:tcPr/>
                </a:tc>
                <a:tc>
                  <a:txBody>
                    <a:bodyPr/>
                    <a:lstStyle/>
                    <a:p>
                      <a:r>
                        <a:rPr lang="en-US"/>
                        <a:t>26</a:t>
                      </a:r>
                    </a:p>
                  </a:txBody>
                  <a:tcPr/>
                </a:tc>
                <a:tc>
                  <a:txBody>
                    <a:bodyPr/>
                    <a:lstStyle/>
                    <a:p>
                      <a:r>
                        <a:rPr lang="en-US"/>
                        <a:t>4</a:t>
                      </a:r>
                    </a:p>
                  </a:txBody>
                  <a:tcPr/>
                </a:tc>
                <a:tc>
                  <a:txBody>
                    <a:bodyPr/>
                    <a:lstStyle/>
                    <a:p>
                      <a:endParaRPr lang="en-US"/>
                    </a:p>
                  </a:txBody>
                  <a:tcPr/>
                </a:tc>
                <a:extLst>
                  <a:ext uri="{0D108BD9-81ED-4DB2-BD59-A6C34878D82A}">
                    <a16:rowId xmlns:a16="http://schemas.microsoft.com/office/drawing/2014/main" val="3297357001"/>
                  </a:ext>
                </a:extLst>
              </a:tr>
            </a:tbl>
          </a:graphicData>
        </a:graphic>
      </p:graphicFrame>
      <p:pic>
        <p:nvPicPr>
          <p:cNvPr id="1026" name="Picture 2" descr="Image">
            <a:extLst>
              <a:ext uri="{FF2B5EF4-FFF2-40B4-BE49-F238E27FC236}">
                <a16:creationId xmlns:a16="http://schemas.microsoft.com/office/drawing/2014/main" id="{99D80269-7DBC-A6FE-B32C-081273E721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50" t="37143" r="21580" b="29115"/>
          <a:stretch/>
        </p:blipFill>
        <p:spPr bwMode="auto">
          <a:xfrm>
            <a:off x="9909247" y="2764812"/>
            <a:ext cx="550488" cy="456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3F5FB377-AE0A-7550-4314-0C32E5E93E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85" t="8063" r="59371" b="76744"/>
          <a:stretch/>
        </p:blipFill>
        <p:spPr bwMode="auto">
          <a:xfrm rot="5400000">
            <a:off x="9884257" y="1263474"/>
            <a:ext cx="601437" cy="893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circular object with holes&#10;&#10;Description automatically generated">
            <a:extLst>
              <a:ext uri="{FF2B5EF4-FFF2-40B4-BE49-F238E27FC236}">
                <a16:creationId xmlns:a16="http://schemas.microsoft.com/office/drawing/2014/main" id="{707BDACA-FE4D-A4FB-1CDC-24760BAD0BBB}"/>
              </a:ext>
            </a:extLst>
          </p:cNvPr>
          <p:cNvPicPr>
            <a:picLocks noChangeAspect="1"/>
          </p:cNvPicPr>
          <p:nvPr/>
        </p:nvPicPr>
        <p:blipFill rotWithShape="1">
          <a:blip r:embed="rId6"/>
          <a:srcRect l="14377" t="8936" r="13419" b="425"/>
          <a:stretch/>
        </p:blipFill>
        <p:spPr>
          <a:xfrm rot="5400000">
            <a:off x="9924393" y="3370536"/>
            <a:ext cx="501146" cy="498056"/>
          </a:xfrm>
          <a:prstGeom prst="rect">
            <a:avLst/>
          </a:prstGeom>
        </p:spPr>
      </p:pic>
      <p:pic>
        <p:nvPicPr>
          <p:cNvPr id="7" name="Picture 6" descr="A red object with holes&#10;&#10;Description automatically generated">
            <a:extLst>
              <a:ext uri="{FF2B5EF4-FFF2-40B4-BE49-F238E27FC236}">
                <a16:creationId xmlns:a16="http://schemas.microsoft.com/office/drawing/2014/main" id="{BFAFEF3A-94B0-029B-D966-6598EC786DEB}"/>
              </a:ext>
            </a:extLst>
          </p:cNvPr>
          <p:cNvPicPr>
            <a:picLocks noChangeAspect="1"/>
          </p:cNvPicPr>
          <p:nvPr/>
        </p:nvPicPr>
        <p:blipFill rotWithShape="1">
          <a:blip r:embed="rId7"/>
          <a:srcRect l="13909" t="3903" r="11031" b="-759"/>
          <a:stretch/>
        </p:blipFill>
        <p:spPr>
          <a:xfrm rot="10800000">
            <a:off x="9948041" y="3928541"/>
            <a:ext cx="478892" cy="477632"/>
          </a:xfrm>
          <a:prstGeom prst="rect">
            <a:avLst/>
          </a:prstGeom>
        </p:spPr>
      </p:pic>
      <p:pic>
        <p:nvPicPr>
          <p:cNvPr id="8" name="Picture 7" descr="A red block with holes&#10;&#10;Description automatically generated">
            <a:extLst>
              <a:ext uri="{FF2B5EF4-FFF2-40B4-BE49-F238E27FC236}">
                <a16:creationId xmlns:a16="http://schemas.microsoft.com/office/drawing/2014/main" id="{5485F299-52C8-DA1D-B1A6-45BDA232A3B1}"/>
              </a:ext>
            </a:extLst>
          </p:cNvPr>
          <p:cNvPicPr>
            <a:picLocks noChangeAspect="1"/>
          </p:cNvPicPr>
          <p:nvPr/>
        </p:nvPicPr>
        <p:blipFill rotWithShape="1">
          <a:blip r:embed="rId8"/>
          <a:srcRect l="12141" t="16170" r="21406" b="4255"/>
          <a:stretch/>
        </p:blipFill>
        <p:spPr>
          <a:xfrm rot="5400000">
            <a:off x="9922379" y="5050178"/>
            <a:ext cx="500994" cy="458786"/>
          </a:xfrm>
          <a:prstGeom prst="rect">
            <a:avLst/>
          </a:prstGeom>
        </p:spPr>
      </p:pic>
      <p:pic>
        <p:nvPicPr>
          <p:cNvPr id="10" name="Picture 9" descr="A black circular object with holes&#10;&#10;Description automatically generated">
            <a:extLst>
              <a:ext uri="{FF2B5EF4-FFF2-40B4-BE49-F238E27FC236}">
                <a16:creationId xmlns:a16="http://schemas.microsoft.com/office/drawing/2014/main" id="{1C2A6F20-6AE9-95E1-DEA3-96C32F93E174}"/>
              </a:ext>
            </a:extLst>
          </p:cNvPr>
          <p:cNvPicPr>
            <a:picLocks noChangeAspect="1"/>
          </p:cNvPicPr>
          <p:nvPr/>
        </p:nvPicPr>
        <p:blipFill rotWithShape="1">
          <a:blip r:embed="rId9"/>
          <a:srcRect l="24601" t="16954" r="25559" b="6827"/>
          <a:stretch/>
        </p:blipFill>
        <p:spPr>
          <a:xfrm rot="5400000">
            <a:off x="9899439" y="4368268"/>
            <a:ext cx="553106" cy="631124"/>
          </a:xfrm>
          <a:prstGeom prst="rect">
            <a:avLst/>
          </a:prstGeom>
        </p:spPr>
      </p:pic>
      <p:pic>
        <p:nvPicPr>
          <p:cNvPr id="9" name="Picture 8" descr="A black object with holes&#10;&#10;Description automatically generated">
            <a:extLst>
              <a:ext uri="{FF2B5EF4-FFF2-40B4-BE49-F238E27FC236}">
                <a16:creationId xmlns:a16="http://schemas.microsoft.com/office/drawing/2014/main" id="{839CB3D3-18BD-CD93-5D7A-A0B73138D476}"/>
              </a:ext>
            </a:extLst>
          </p:cNvPr>
          <p:cNvPicPr>
            <a:picLocks noChangeAspect="1"/>
          </p:cNvPicPr>
          <p:nvPr/>
        </p:nvPicPr>
        <p:blipFill>
          <a:blip r:embed="rId10"/>
          <a:stretch>
            <a:fillRect/>
          </a:stretch>
        </p:blipFill>
        <p:spPr>
          <a:xfrm>
            <a:off x="9935396" y="2188615"/>
            <a:ext cx="466725" cy="352425"/>
          </a:xfrm>
          <a:prstGeom prst="rect">
            <a:avLst/>
          </a:prstGeom>
        </p:spPr>
      </p:pic>
    </p:spTree>
    <p:extLst>
      <p:ext uri="{BB962C8B-B14F-4D97-AF65-F5344CB8AC3E}">
        <p14:creationId xmlns:p14="http://schemas.microsoft.com/office/powerpoint/2010/main" val="244003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622656"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1203999224"/>
              </p:ext>
            </p:extLst>
          </p:nvPr>
        </p:nvGraphicFramePr>
        <p:xfrm>
          <a:off x="838200" y="1055915"/>
          <a:ext cx="10515599" cy="4489288"/>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623718">
                <a:tc>
                  <a:txBody>
                    <a:bodyPr/>
                    <a:lstStyle/>
                    <a:p>
                      <a:r>
                        <a:rPr lang="en-US"/>
                        <a:t>15</a:t>
                      </a:r>
                    </a:p>
                  </a:txBody>
                  <a:tcPr>
                    <a:solidFill>
                      <a:schemeClr val="accent6"/>
                    </a:solidFill>
                  </a:tcPr>
                </a:tc>
                <a:tc>
                  <a:txBody>
                    <a:bodyPr/>
                    <a:lstStyle/>
                    <a:p>
                      <a:r>
                        <a:rPr lang="en-US"/>
                        <a:t>Main Shaft</a:t>
                      </a:r>
                    </a:p>
                  </a:txBody>
                  <a:tcPr/>
                </a:tc>
                <a:tc>
                  <a:txBody>
                    <a:bodyPr/>
                    <a:lstStyle/>
                    <a:p>
                      <a:r>
                        <a:rPr lang="en-US"/>
                        <a:t>Aluminum</a:t>
                      </a:r>
                    </a:p>
                  </a:txBody>
                  <a:tcPr/>
                </a:tc>
                <a:tc>
                  <a:txBody>
                    <a:bodyPr/>
                    <a:lstStyle/>
                    <a:p>
                      <a:r>
                        <a:rPr lang="en-US"/>
                        <a:t>1</a:t>
                      </a:r>
                    </a:p>
                  </a:txBody>
                  <a:tcPr/>
                </a:tc>
                <a:tc>
                  <a:txBody>
                    <a:bodyPr/>
                    <a:lstStyle/>
                    <a:p>
                      <a:r>
                        <a:rPr lang="en-US"/>
                        <a:t>4</a:t>
                      </a:r>
                    </a:p>
                  </a:txBody>
                  <a:tcPr/>
                </a:tc>
                <a:tc>
                  <a:txBody>
                    <a:bodyPr/>
                    <a:lstStyle/>
                    <a:p>
                      <a:endParaRPr lang="en-US"/>
                    </a:p>
                  </a:txBody>
                  <a:tcPr/>
                </a:tc>
                <a:extLst>
                  <a:ext uri="{0D108BD9-81ED-4DB2-BD59-A6C34878D82A}">
                    <a16:rowId xmlns:a16="http://schemas.microsoft.com/office/drawing/2014/main" val="1480310037"/>
                  </a:ext>
                </a:extLst>
              </a:tr>
              <a:tr h="655782">
                <a:tc>
                  <a:txBody>
                    <a:bodyPr/>
                    <a:lstStyle/>
                    <a:p>
                      <a:r>
                        <a:rPr lang="en-US"/>
                        <a:t>16</a:t>
                      </a:r>
                    </a:p>
                  </a:txBody>
                  <a:tcPr>
                    <a:solidFill>
                      <a:srgbClr val="FF0000"/>
                    </a:solidFill>
                  </a:tcPr>
                </a:tc>
                <a:tc>
                  <a:txBody>
                    <a:bodyPr/>
                    <a:lstStyle/>
                    <a:p>
                      <a:r>
                        <a:rPr lang="en-US"/>
                        <a:t>Round Motor Mount</a:t>
                      </a:r>
                    </a:p>
                  </a:txBody>
                  <a:tcPr/>
                </a:tc>
                <a:tc>
                  <a:txBody>
                    <a:bodyPr/>
                    <a:lstStyle/>
                    <a:p>
                      <a:r>
                        <a:rPr lang="en-US"/>
                        <a:t>PLA</a:t>
                      </a:r>
                    </a:p>
                  </a:txBody>
                  <a:tcPr/>
                </a:tc>
                <a:tc>
                  <a:txBody>
                    <a:bodyPr/>
                    <a:lstStyle/>
                    <a:p>
                      <a:r>
                        <a:rPr lang="en-US"/>
                        <a:t>3</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3356529115"/>
                  </a:ext>
                </a:extLst>
              </a:tr>
              <a:tr h="591128">
                <a:tc>
                  <a:txBody>
                    <a:bodyPr/>
                    <a:lstStyle/>
                    <a:p>
                      <a:r>
                        <a:rPr lang="en-US"/>
                        <a:t>17</a:t>
                      </a:r>
                    </a:p>
                  </a:txBody>
                  <a:tcPr>
                    <a:solidFill>
                      <a:schemeClr val="accent6"/>
                    </a:solidFill>
                  </a:tcPr>
                </a:tc>
                <a:tc>
                  <a:txBody>
                    <a:bodyPr/>
                    <a:lstStyle/>
                    <a:p>
                      <a:r>
                        <a:rPr lang="en-US"/>
                        <a:t>L Motor Mount</a:t>
                      </a:r>
                    </a:p>
                  </a:txBody>
                  <a:tcPr/>
                </a:tc>
                <a:tc>
                  <a:txBody>
                    <a:bodyPr/>
                    <a:lstStyle/>
                    <a:p>
                      <a:r>
                        <a:rPr lang="en-US"/>
                        <a:t>PLA</a:t>
                      </a:r>
                    </a:p>
                  </a:txBody>
                  <a:tcPr/>
                </a:tc>
                <a:tc>
                  <a:txBody>
                    <a:bodyPr/>
                    <a:lstStyle/>
                    <a:p>
                      <a:r>
                        <a:rPr lang="en-US"/>
                        <a:t>2.8</a:t>
                      </a:r>
                    </a:p>
                  </a:txBody>
                  <a:tcPr/>
                </a:tc>
                <a:tc>
                  <a:txBody>
                    <a:bodyPr/>
                    <a:lstStyle/>
                    <a:p>
                      <a:r>
                        <a:rPr lang="en-US"/>
                        <a:t>4</a:t>
                      </a:r>
                    </a:p>
                  </a:txBody>
                  <a:tcPr/>
                </a:tc>
                <a:tc>
                  <a:txBody>
                    <a:bodyPr/>
                    <a:lstStyle/>
                    <a:p>
                      <a:endParaRPr lang="en-US"/>
                    </a:p>
                  </a:txBody>
                  <a:tcPr/>
                </a:tc>
                <a:extLst>
                  <a:ext uri="{0D108BD9-81ED-4DB2-BD59-A6C34878D82A}">
                    <a16:rowId xmlns:a16="http://schemas.microsoft.com/office/drawing/2014/main" val="479098825"/>
                  </a:ext>
                </a:extLst>
              </a:tr>
              <a:tr h="561724">
                <a:tc>
                  <a:txBody>
                    <a:bodyPr/>
                    <a:lstStyle/>
                    <a:p>
                      <a:r>
                        <a:rPr lang="en-US"/>
                        <a:t>18</a:t>
                      </a:r>
                    </a:p>
                  </a:txBody>
                  <a:tcPr>
                    <a:solidFill>
                      <a:schemeClr val="accent6"/>
                    </a:solidFill>
                  </a:tcPr>
                </a:tc>
                <a:tc>
                  <a:txBody>
                    <a:bodyPr/>
                    <a:lstStyle/>
                    <a:p>
                      <a:r>
                        <a:rPr lang="en-US"/>
                        <a:t>Belt Carrier/Clamp</a:t>
                      </a:r>
                    </a:p>
                  </a:txBody>
                  <a:tcPr/>
                </a:tc>
                <a:tc>
                  <a:txBody>
                    <a:bodyPr/>
                    <a:lstStyle/>
                    <a:p>
                      <a:r>
                        <a:rPr lang="en-US"/>
                        <a:t>PLA</a:t>
                      </a:r>
                    </a:p>
                  </a:txBody>
                  <a:tcPr/>
                </a:tc>
                <a:tc>
                  <a:txBody>
                    <a:bodyPr/>
                    <a:lstStyle/>
                    <a:p>
                      <a:r>
                        <a:rPr lang="en-US"/>
                        <a:t>2.8</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796259995"/>
                  </a:ext>
                </a:extLst>
              </a:tr>
              <a:tr h="541866">
                <a:tc>
                  <a:txBody>
                    <a:bodyPr/>
                    <a:lstStyle/>
                    <a:p>
                      <a:r>
                        <a:rPr lang="en-US"/>
                        <a:t>19</a:t>
                      </a:r>
                    </a:p>
                  </a:txBody>
                  <a:tcPr>
                    <a:solidFill>
                      <a:schemeClr val="accent6"/>
                    </a:solidFill>
                  </a:tcPr>
                </a:tc>
                <a:tc>
                  <a:txBody>
                    <a:bodyPr/>
                    <a:lstStyle/>
                    <a:p>
                      <a:r>
                        <a:rPr lang="en-US"/>
                        <a:t>Housing</a:t>
                      </a:r>
                    </a:p>
                  </a:txBody>
                  <a:tcPr/>
                </a:tc>
                <a:tc>
                  <a:txBody>
                    <a:bodyPr/>
                    <a:lstStyle/>
                    <a:p>
                      <a:r>
                        <a:rPr lang="en-US"/>
                        <a:t>PLA</a:t>
                      </a:r>
                    </a:p>
                  </a:txBody>
                  <a:tcPr/>
                </a:tc>
                <a:tc>
                  <a:txBody>
                    <a:bodyPr/>
                    <a:lstStyle/>
                    <a:p>
                      <a:r>
                        <a:rPr lang="en-US"/>
                        <a:t>48</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106046351"/>
                  </a:ext>
                </a:extLst>
              </a:tr>
              <a:tr h="558953">
                <a:tc>
                  <a:txBody>
                    <a:bodyPr/>
                    <a:lstStyle/>
                    <a:p>
                      <a:r>
                        <a:rPr lang="en-US"/>
                        <a:t>20</a:t>
                      </a:r>
                    </a:p>
                  </a:txBody>
                  <a:tcPr>
                    <a:solidFill>
                      <a:schemeClr val="accent6"/>
                    </a:solidFill>
                  </a:tcPr>
                </a:tc>
                <a:tc>
                  <a:txBody>
                    <a:bodyPr/>
                    <a:lstStyle/>
                    <a:p>
                      <a:r>
                        <a:rPr lang="en-US"/>
                        <a:t>Bearing Post</a:t>
                      </a:r>
                    </a:p>
                  </a:txBody>
                  <a:tcPr/>
                </a:tc>
                <a:tc>
                  <a:txBody>
                    <a:bodyPr/>
                    <a:lstStyle/>
                    <a:p>
                      <a:r>
                        <a:rPr lang="en-US"/>
                        <a:t>Aluminum</a:t>
                      </a:r>
                    </a:p>
                  </a:txBody>
                  <a:tcPr/>
                </a:tc>
                <a:tc>
                  <a:txBody>
                    <a:bodyPr/>
                    <a:lstStyle/>
                    <a:p>
                      <a:r>
                        <a:rPr lang="en-US"/>
                        <a:t>2.8</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3982612555"/>
                  </a:ext>
                </a:extLst>
              </a:tr>
              <a:tr h="585277">
                <a:tc>
                  <a:txBody>
                    <a:bodyPr/>
                    <a:lstStyle/>
                    <a:p>
                      <a:r>
                        <a:rPr lang="en-US"/>
                        <a:t>21</a:t>
                      </a:r>
                    </a:p>
                  </a:txBody>
                  <a:tcPr>
                    <a:solidFill>
                      <a:schemeClr val="accent6"/>
                    </a:solidFill>
                  </a:tcPr>
                </a:tc>
                <a:tc>
                  <a:txBody>
                    <a:bodyPr/>
                    <a:lstStyle/>
                    <a:p>
                      <a:r>
                        <a:rPr lang="en-US"/>
                        <a:t>Tension Block</a:t>
                      </a:r>
                    </a:p>
                  </a:txBody>
                  <a:tcPr/>
                </a:tc>
                <a:tc>
                  <a:txBody>
                    <a:bodyPr/>
                    <a:lstStyle/>
                    <a:p>
                      <a:r>
                        <a:rPr lang="en-US"/>
                        <a:t>Aluminum</a:t>
                      </a:r>
                    </a:p>
                  </a:txBody>
                  <a:tcPr/>
                </a:tc>
                <a:tc>
                  <a:txBody>
                    <a:bodyPr/>
                    <a:lstStyle/>
                    <a:p>
                      <a:r>
                        <a:rPr lang="en-US"/>
                        <a:t>1</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3297357001"/>
                  </a:ext>
                </a:extLst>
              </a:tr>
            </a:tbl>
          </a:graphicData>
        </a:graphic>
      </p:graphicFrame>
      <p:pic>
        <p:nvPicPr>
          <p:cNvPr id="5" name="Picture 4" descr="A metal pipe on a table&#10;&#10;Description automatically generated">
            <a:extLst>
              <a:ext uri="{FF2B5EF4-FFF2-40B4-BE49-F238E27FC236}">
                <a16:creationId xmlns:a16="http://schemas.microsoft.com/office/drawing/2014/main" id="{8DE95F61-D247-7912-D9F6-A3B786A041DB}"/>
              </a:ext>
            </a:extLst>
          </p:cNvPr>
          <p:cNvPicPr>
            <a:picLocks noChangeAspect="1"/>
          </p:cNvPicPr>
          <p:nvPr/>
        </p:nvPicPr>
        <p:blipFill rotWithShape="1">
          <a:blip r:embed="rId4"/>
          <a:srcRect l="12460" t="24681" r="14377" b="9362"/>
          <a:stretch/>
        </p:blipFill>
        <p:spPr>
          <a:xfrm>
            <a:off x="9806151" y="1426122"/>
            <a:ext cx="816483" cy="577205"/>
          </a:xfrm>
          <a:prstGeom prst="rect">
            <a:avLst/>
          </a:prstGeom>
        </p:spPr>
      </p:pic>
      <p:pic>
        <p:nvPicPr>
          <p:cNvPr id="8" name="Picture 7" descr="A blue plastic piece of furniture&#10;&#10;Description automatically generated">
            <a:extLst>
              <a:ext uri="{FF2B5EF4-FFF2-40B4-BE49-F238E27FC236}">
                <a16:creationId xmlns:a16="http://schemas.microsoft.com/office/drawing/2014/main" id="{D3C19FE5-3D6E-C0EF-3A42-52824A529863}"/>
              </a:ext>
            </a:extLst>
          </p:cNvPr>
          <p:cNvPicPr>
            <a:picLocks noChangeAspect="1"/>
          </p:cNvPicPr>
          <p:nvPr/>
        </p:nvPicPr>
        <p:blipFill rotWithShape="1">
          <a:blip r:embed="rId5"/>
          <a:srcRect l="13099" t="15319" r="13738"/>
          <a:stretch/>
        </p:blipFill>
        <p:spPr>
          <a:xfrm>
            <a:off x="9924393" y="2792468"/>
            <a:ext cx="579996" cy="511270"/>
          </a:xfrm>
          <a:prstGeom prst="rect">
            <a:avLst/>
          </a:prstGeom>
        </p:spPr>
      </p:pic>
      <p:pic>
        <p:nvPicPr>
          <p:cNvPr id="9" name="Picture 8" descr="A blue object on a surface&#10;&#10;Description automatically generated">
            <a:extLst>
              <a:ext uri="{FF2B5EF4-FFF2-40B4-BE49-F238E27FC236}">
                <a16:creationId xmlns:a16="http://schemas.microsoft.com/office/drawing/2014/main" id="{CF137418-A61E-1367-A50D-AB1231D72538}"/>
              </a:ext>
            </a:extLst>
          </p:cNvPr>
          <p:cNvPicPr>
            <a:picLocks noChangeAspect="1"/>
          </p:cNvPicPr>
          <p:nvPr/>
        </p:nvPicPr>
        <p:blipFill rotWithShape="1">
          <a:blip r:embed="rId6"/>
          <a:srcRect l="23642" t="39574" r="32268" b="9362"/>
          <a:stretch/>
        </p:blipFill>
        <p:spPr>
          <a:xfrm rot="5400000">
            <a:off x="9996651" y="4506967"/>
            <a:ext cx="474131" cy="406609"/>
          </a:xfrm>
          <a:prstGeom prst="rect">
            <a:avLst/>
          </a:prstGeom>
        </p:spPr>
      </p:pic>
      <p:pic>
        <p:nvPicPr>
          <p:cNvPr id="10" name="Picture 9" descr="A metal piece with a hole&#10;&#10;Description automatically generated">
            <a:extLst>
              <a:ext uri="{FF2B5EF4-FFF2-40B4-BE49-F238E27FC236}">
                <a16:creationId xmlns:a16="http://schemas.microsoft.com/office/drawing/2014/main" id="{AA603C6A-2B6A-091F-6A44-BBF26A82799E}"/>
              </a:ext>
            </a:extLst>
          </p:cNvPr>
          <p:cNvPicPr>
            <a:picLocks noChangeAspect="1"/>
          </p:cNvPicPr>
          <p:nvPr/>
        </p:nvPicPr>
        <p:blipFill rotWithShape="1">
          <a:blip r:embed="rId7"/>
          <a:srcRect l="13738" t="31274" r="6709" b="32051"/>
          <a:stretch/>
        </p:blipFill>
        <p:spPr>
          <a:xfrm>
            <a:off x="9563883" y="5071116"/>
            <a:ext cx="1302750" cy="396102"/>
          </a:xfrm>
          <a:prstGeom prst="rect">
            <a:avLst/>
          </a:prstGeom>
        </p:spPr>
      </p:pic>
      <p:pic>
        <p:nvPicPr>
          <p:cNvPr id="11" name="Picture 10" descr="A blue plastic object with holes&#10;&#10;Description automatically generated">
            <a:extLst>
              <a:ext uri="{FF2B5EF4-FFF2-40B4-BE49-F238E27FC236}">
                <a16:creationId xmlns:a16="http://schemas.microsoft.com/office/drawing/2014/main" id="{B5FBB3DD-4A7B-BE8F-10A1-C031CE2551A9}"/>
              </a:ext>
            </a:extLst>
          </p:cNvPr>
          <p:cNvPicPr>
            <a:picLocks noChangeAspect="1"/>
          </p:cNvPicPr>
          <p:nvPr/>
        </p:nvPicPr>
        <p:blipFill rotWithShape="1">
          <a:blip r:embed="rId8"/>
          <a:srcRect t="12766" r="17252" b="6809"/>
          <a:stretch/>
        </p:blipFill>
        <p:spPr>
          <a:xfrm>
            <a:off x="9768709" y="3342289"/>
            <a:ext cx="751045" cy="537602"/>
          </a:xfrm>
          <a:prstGeom prst="rect">
            <a:avLst/>
          </a:prstGeom>
        </p:spPr>
      </p:pic>
      <p:pic>
        <p:nvPicPr>
          <p:cNvPr id="13" name="Picture 12" descr="A red and blue rectangular object&#10;&#10;Description automatically generated">
            <a:extLst>
              <a:ext uri="{FF2B5EF4-FFF2-40B4-BE49-F238E27FC236}">
                <a16:creationId xmlns:a16="http://schemas.microsoft.com/office/drawing/2014/main" id="{0958C4F6-51D6-9CD1-11F2-B68FB60DB09F}"/>
              </a:ext>
            </a:extLst>
          </p:cNvPr>
          <p:cNvPicPr>
            <a:picLocks noChangeAspect="1"/>
          </p:cNvPicPr>
          <p:nvPr/>
        </p:nvPicPr>
        <p:blipFill rotWithShape="1">
          <a:blip r:embed="rId9"/>
          <a:srcRect l="3834" t="21702" r="7348" b="18148"/>
          <a:stretch/>
        </p:blipFill>
        <p:spPr>
          <a:xfrm>
            <a:off x="9744716" y="3939721"/>
            <a:ext cx="948271" cy="476808"/>
          </a:xfrm>
          <a:prstGeom prst="rect">
            <a:avLst/>
          </a:prstGeom>
        </p:spPr>
      </p:pic>
    </p:spTree>
    <p:extLst>
      <p:ext uri="{BB962C8B-B14F-4D97-AF65-F5344CB8AC3E}">
        <p14:creationId xmlns:p14="http://schemas.microsoft.com/office/powerpoint/2010/main" val="4261578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637033"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200657966"/>
              </p:ext>
            </p:extLst>
          </p:nvPr>
        </p:nvGraphicFramePr>
        <p:xfrm>
          <a:off x="838200" y="1055915"/>
          <a:ext cx="10515599" cy="4539165"/>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623718">
                <a:tc>
                  <a:txBody>
                    <a:bodyPr/>
                    <a:lstStyle/>
                    <a:p>
                      <a:r>
                        <a:rPr lang="en-US"/>
                        <a:t>22</a:t>
                      </a:r>
                    </a:p>
                  </a:txBody>
                  <a:tcPr>
                    <a:solidFill>
                      <a:schemeClr val="accent6"/>
                    </a:solidFill>
                  </a:tcPr>
                </a:tc>
                <a:tc>
                  <a:txBody>
                    <a:bodyPr/>
                    <a:lstStyle/>
                    <a:p>
                      <a:r>
                        <a:rPr lang="en-US"/>
                        <a:t>Bearing Arm</a:t>
                      </a:r>
                    </a:p>
                  </a:txBody>
                  <a:tcPr/>
                </a:tc>
                <a:tc>
                  <a:txBody>
                    <a:bodyPr/>
                    <a:lstStyle/>
                    <a:p>
                      <a:r>
                        <a:rPr lang="en-US"/>
                        <a:t>Aluminum</a:t>
                      </a:r>
                    </a:p>
                  </a:txBody>
                  <a:tcPr/>
                </a:tc>
                <a:tc>
                  <a:txBody>
                    <a:bodyPr/>
                    <a:lstStyle/>
                    <a:p>
                      <a:r>
                        <a:rPr lang="en-US"/>
                        <a:t>5</a:t>
                      </a:r>
                    </a:p>
                  </a:txBody>
                  <a:tcPr/>
                </a:tc>
                <a:tc>
                  <a:txBody>
                    <a:bodyPr/>
                    <a:lstStyle/>
                    <a:p>
                      <a:r>
                        <a:rPr lang="en-US"/>
                        <a:t>6</a:t>
                      </a:r>
                    </a:p>
                  </a:txBody>
                  <a:tcPr/>
                </a:tc>
                <a:tc>
                  <a:txBody>
                    <a:bodyPr/>
                    <a:lstStyle/>
                    <a:p>
                      <a:endParaRPr lang="en-US"/>
                    </a:p>
                  </a:txBody>
                  <a:tcPr/>
                </a:tc>
                <a:extLst>
                  <a:ext uri="{0D108BD9-81ED-4DB2-BD59-A6C34878D82A}">
                    <a16:rowId xmlns:a16="http://schemas.microsoft.com/office/drawing/2014/main" val="1480310037"/>
                  </a:ext>
                </a:extLst>
              </a:tr>
              <a:tr h="655782">
                <a:tc>
                  <a:txBody>
                    <a:bodyPr/>
                    <a:lstStyle/>
                    <a:p>
                      <a:r>
                        <a:rPr lang="en-US"/>
                        <a:t>23</a:t>
                      </a:r>
                    </a:p>
                  </a:txBody>
                  <a:tcPr>
                    <a:solidFill>
                      <a:schemeClr val="accent6"/>
                    </a:solidFill>
                  </a:tcPr>
                </a:tc>
                <a:tc>
                  <a:txBody>
                    <a:bodyPr/>
                    <a:lstStyle/>
                    <a:p>
                      <a:r>
                        <a:rPr lang="en-US"/>
                        <a:t>Spindle Housing</a:t>
                      </a:r>
                    </a:p>
                  </a:txBody>
                  <a:tcPr/>
                </a:tc>
                <a:tc>
                  <a:txBody>
                    <a:bodyPr/>
                    <a:lstStyle/>
                    <a:p>
                      <a:pPr lvl="0">
                        <a:buNone/>
                      </a:pPr>
                      <a:r>
                        <a:rPr lang="en-US"/>
                        <a:t>PLA</a:t>
                      </a:r>
                    </a:p>
                  </a:txBody>
                  <a:tcPr/>
                </a:tc>
                <a:tc>
                  <a:txBody>
                    <a:bodyPr/>
                    <a:lstStyle/>
                    <a:p>
                      <a:r>
                        <a:rPr lang="en-US"/>
                        <a:t>2.8</a:t>
                      </a:r>
                    </a:p>
                  </a:txBody>
                  <a:tcPr/>
                </a:tc>
                <a:tc>
                  <a:txBody>
                    <a:bodyPr/>
                    <a:lstStyle/>
                    <a:p>
                      <a:r>
                        <a:rPr lang="en-US"/>
                        <a:t>6</a:t>
                      </a:r>
                    </a:p>
                  </a:txBody>
                  <a:tcPr/>
                </a:tc>
                <a:tc>
                  <a:txBody>
                    <a:bodyPr/>
                    <a:lstStyle/>
                    <a:p>
                      <a:endParaRPr lang="en-US"/>
                    </a:p>
                  </a:txBody>
                  <a:tcPr/>
                </a:tc>
                <a:extLst>
                  <a:ext uri="{0D108BD9-81ED-4DB2-BD59-A6C34878D82A}">
                    <a16:rowId xmlns:a16="http://schemas.microsoft.com/office/drawing/2014/main" val="3356529115"/>
                  </a:ext>
                </a:extLst>
              </a:tr>
              <a:tr h="591128">
                <a:tc>
                  <a:txBody>
                    <a:bodyPr/>
                    <a:lstStyle/>
                    <a:p>
                      <a:r>
                        <a:rPr lang="en-US"/>
                        <a:t>24</a:t>
                      </a:r>
                    </a:p>
                  </a:txBody>
                  <a:tcPr>
                    <a:solidFill>
                      <a:schemeClr val="accent6"/>
                    </a:solidFill>
                  </a:tcPr>
                </a:tc>
                <a:tc>
                  <a:txBody>
                    <a:bodyPr/>
                    <a:lstStyle/>
                    <a:p>
                      <a:r>
                        <a:rPr lang="en-US"/>
                        <a:t>Bearing Cup</a:t>
                      </a:r>
                    </a:p>
                  </a:txBody>
                  <a:tcPr/>
                </a:tc>
                <a:tc>
                  <a:txBody>
                    <a:bodyPr/>
                    <a:lstStyle/>
                    <a:p>
                      <a:r>
                        <a:rPr lang="en-US"/>
                        <a:t>PLA</a:t>
                      </a:r>
                    </a:p>
                  </a:txBody>
                  <a:tcPr/>
                </a:tc>
                <a:tc>
                  <a:txBody>
                    <a:bodyPr/>
                    <a:lstStyle/>
                    <a:p>
                      <a:r>
                        <a:rPr lang="en-US"/>
                        <a:t>1</a:t>
                      </a:r>
                    </a:p>
                  </a:txBody>
                  <a:tcPr/>
                </a:tc>
                <a:tc>
                  <a:txBody>
                    <a:bodyPr/>
                    <a:lstStyle/>
                    <a:p>
                      <a:r>
                        <a:rPr lang="en-US"/>
                        <a:t>6</a:t>
                      </a:r>
                    </a:p>
                  </a:txBody>
                  <a:tcPr/>
                </a:tc>
                <a:tc>
                  <a:txBody>
                    <a:bodyPr/>
                    <a:lstStyle/>
                    <a:p>
                      <a:endParaRPr lang="en-US"/>
                    </a:p>
                  </a:txBody>
                  <a:tcPr/>
                </a:tc>
                <a:extLst>
                  <a:ext uri="{0D108BD9-81ED-4DB2-BD59-A6C34878D82A}">
                    <a16:rowId xmlns:a16="http://schemas.microsoft.com/office/drawing/2014/main" val="479098825"/>
                  </a:ext>
                </a:extLst>
              </a:tr>
              <a:tr h="541866">
                <a:tc>
                  <a:txBody>
                    <a:bodyPr/>
                    <a:lstStyle/>
                    <a:p>
                      <a:r>
                        <a:rPr lang="en-US"/>
                        <a:t>25</a:t>
                      </a:r>
                    </a:p>
                  </a:txBody>
                  <a:tcPr>
                    <a:solidFill>
                      <a:srgbClr val="FF0000"/>
                    </a:solidFill>
                  </a:tcPr>
                </a:tc>
                <a:tc>
                  <a:txBody>
                    <a:bodyPr/>
                    <a:lstStyle/>
                    <a:p>
                      <a:r>
                        <a:rPr lang="en-US"/>
                        <a:t>Base/Driver Enclosure</a:t>
                      </a:r>
                    </a:p>
                  </a:txBody>
                  <a:tcPr/>
                </a:tc>
                <a:tc>
                  <a:txBody>
                    <a:bodyPr/>
                    <a:lstStyle/>
                    <a:p>
                      <a:r>
                        <a:rPr lang="en-US"/>
                        <a:t>PLA</a:t>
                      </a:r>
                    </a:p>
                  </a:txBody>
                  <a:tcPr/>
                </a:tc>
                <a:tc>
                  <a:txBody>
                    <a:bodyPr/>
                    <a:lstStyle/>
                    <a:p>
                      <a:r>
                        <a:rPr lang="en-US"/>
                        <a:t>36</a:t>
                      </a:r>
                    </a:p>
                  </a:txBody>
                  <a:tcPr/>
                </a:tc>
                <a:tc>
                  <a:txBody>
                    <a:bodyPr/>
                    <a:lstStyle/>
                    <a:p>
                      <a:r>
                        <a:rPr lang="en-US"/>
                        <a:t>1</a:t>
                      </a:r>
                    </a:p>
                  </a:txBody>
                  <a:tcPr/>
                </a:tc>
                <a:tc>
                  <a:txBody>
                    <a:bodyPr/>
                    <a:lstStyle/>
                    <a:p>
                      <a:endParaRPr lang="en-US"/>
                    </a:p>
                  </a:txBody>
                  <a:tcPr/>
                </a:tc>
                <a:extLst>
                  <a:ext uri="{0D108BD9-81ED-4DB2-BD59-A6C34878D82A}">
                    <a16:rowId xmlns:a16="http://schemas.microsoft.com/office/drawing/2014/main" val="106046351"/>
                  </a:ext>
                </a:extLst>
              </a:tr>
              <a:tr h="585277">
                <a:tc>
                  <a:txBody>
                    <a:bodyPr/>
                    <a:lstStyle/>
                    <a:p>
                      <a:r>
                        <a:rPr lang="en-US"/>
                        <a:t>26</a:t>
                      </a:r>
                    </a:p>
                  </a:txBody>
                  <a:tcPr>
                    <a:solidFill>
                      <a:schemeClr val="accent6"/>
                    </a:solidFill>
                  </a:tcPr>
                </a:tc>
                <a:tc>
                  <a:txBody>
                    <a:bodyPr/>
                    <a:lstStyle/>
                    <a:p>
                      <a:r>
                        <a:rPr lang="en-US"/>
                        <a:t>Arm Spacer</a:t>
                      </a:r>
                    </a:p>
                  </a:txBody>
                  <a:tcPr/>
                </a:tc>
                <a:tc>
                  <a:txBody>
                    <a:bodyPr/>
                    <a:lstStyle/>
                    <a:p>
                      <a:r>
                        <a:rPr lang="en-US"/>
                        <a:t>PLA</a:t>
                      </a:r>
                    </a:p>
                  </a:txBody>
                  <a:tcPr/>
                </a:tc>
                <a:tc>
                  <a:txBody>
                    <a:bodyPr/>
                    <a:lstStyle/>
                    <a:p>
                      <a:r>
                        <a:rPr lang="en-US"/>
                        <a:t>38</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3297357001"/>
                  </a:ext>
                </a:extLst>
              </a:tr>
              <a:tr h="585277">
                <a:tc>
                  <a:txBody>
                    <a:bodyPr/>
                    <a:lstStyle/>
                    <a:p>
                      <a:pPr lvl="0">
                        <a:buNone/>
                      </a:pPr>
                      <a:r>
                        <a:rPr lang="en-US"/>
                        <a:t>27</a:t>
                      </a:r>
                    </a:p>
                  </a:txBody>
                  <a:tcPr>
                    <a:solidFill>
                      <a:schemeClr val="accent6"/>
                    </a:solidFill>
                  </a:tcPr>
                </a:tc>
                <a:tc>
                  <a:txBody>
                    <a:bodyPr/>
                    <a:lstStyle/>
                    <a:p>
                      <a:pPr lvl="0">
                        <a:buNone/>
                      </a:pPr>
                      <a:r>
                        <a:rPr lang="en-US"/>
                        <a:t>Arm Spacer Cover</a:t>
                      </a:r>
                    </a:p>
                  </a:txBody>
                  <a:tcPr/>
                </a:tc>
                <a:tc>
                  <a:txBody>
                    <a:bodyPr/>
                    <a:lstStyle/>
                    <a:p>
                      <a:pPr lvl="0">
                        <a:buNone/>
                      </a:pPr>
                      <a:r>
                        <a:rPr lang="en-US"/>
                        <a:t>PLA</a:t>
                      </a:r>
                    </a:p>
                  </a:txBody>
                  <a:tcPr/>
                </a:tc>
                <a:tc>
                  <a:txBody>
                    <a:bodyPr/>
                    <a:lstStyle/>
                    <a:p>
                      <a:pPr lvl="0">
                        <a:buNone/>
                      </a:pPr>
                      <a:r>
                        <a:rPr lang="en-US"/>
                        <a:t>70</a:t>
                      </a:r>
                    </a:p>
                  </a:txBody>
                  <a:tcPr/>
                </a:tc>
                <a:tc>
                  <a:txBody>
                    <a:bodyPr/>
                    <a:lstStyle/>
                    <a:p>
                      <a:pPr lvl="0">
                        <a:buNone/>
                      </a:pPr>
                      <a:r>
                        <a:rPr lang="en-US"/>
                        <a:t>2</a:t>
                      </a:r>
                    </a:p>
                  </a:txBody>
                  <a:tcPr/>
                </a:tc>
                <a:tc>
                  <a:txBody>
                    <a:bodyPr/>
                    <a:lstStyle/>
                    <a:p>
                      <a:pPr lvl="0">
                        <a:buNone/>
                      </a:pPr>
                      <a:endParaRPr lang="en-US"/>
                    </a:p>
                  </a:txBody>
                  <a:tcPr/>
                </a:tc>
                <a:extLst>
                  <a:ext uri="{0D108BD9-81ED-4DB2-BD59-A6C34878D82A}">
                    <a16:rowId xmlns:a16="http://schemas.microsoft.com/office/drawing/2014/main" val="2076334146"/>
                  </a:ext>
                </a:extLst>
              </a:tr>
              <a:tr h="585277">
                <a:tc>
                  <a:txBody>
                    <a:bodyPr/>
                    <a:lstStyle/>
                    <a:p>
                      <a:pPr lvl="0">
                        <a:buNone/>
                      </a:pPr>
                      <a:r>
                        <a:rPr lang="en-US"/>
                        <a:t>28</a:t>
                      </a:r>
                    </a:p>
                  </a:txBody>
                  <a:tcPr>
                    <a:solidFill>
                      <a:srgbClr val="FF0000"/>
                    </a:solidFill>
                  </a:tcPr>
                </a:tc>
                <a:tc>
                  <a:txBody>
                    <a:bodyPr/>
                    <a:lstStyle/>
                    <a:p>
                      <a:pPr lvl="0">
                        <a:buNone/>
                      </a:pPr>
                      <a:r>
                        <a:rPr lang="en-US"/>
                        <a:t>Side Plate </a:t>
                      </a:r>
                    </a:p>
                  </a:txBody>
                  <a:tcPr/>
                </a:tc>
                <a:tc>
                  <a:txBody>
                    <a:bodyPr/>
                    <a:lstStyle/>
                    <a:p>
                      <a:pPr lvl="0">
                        <a:buNone/>
                      </a:pPr>
                      <a:r>
                        <a:rPr lang="en-US"/>
                        <a:t>PLA</a:t>
                      </a:r>
                    </a:p>
                  </a:txBody>
                  <a:tcPr/>
                </a:tc>
                <a:tc>
                  <a:txBody>
                    <a:bodyPr/>
                    <a:lstStyle/>
                    <a:p>
                      <a:pPr lvl="0">
                        <a:buNone/>
                      </a:pPr>
                      <a:r>
                        <a:rPr lang="en-US"/>
                        <a:t>8</a:t>
                      </a:r>
                    </a:p>
                  </a:txBody>
                  <a:tcPr/>
                </a:tc>
                <a:tc>
                  <a:txBody>
                    <a:bodyPr/>
                    <a:lstStyle/>
                    <a:p>
                      <a:pPr lvl="0">
                        <a:buNone/>
                      </a:pPr>
                      <a:r>
                        <a:rPr lang="en-US"/>
                        <a:t>5</a:t>
                      </a:r>
                    </a:p>
                  </a:txBody>
                  <a:tcPr/>
                </a:tc>
                <a:tc>
                  <a:txBody>
                    <a:bodyPr/>
                    <a:lstStyle/>
                    <a:p>
                      <a:pPr lvl="0">
                        <a:buNone/>
                      </a:pPr>
                      <a:endParaRPr lang="en-US"/>
                    </a:p>
                  </a:txBody>
                  <a:tcPr/>
                </a:tc>
                <a:extLst>
                  <a:ext uri="{0D108BD9-81ED-4DB2-BD59-A6C34878D82A}">
                    <a16:rowId xmlns:a16="http://schemas.microsoft.com/office/drawing/2014/main" val="1992902462"/>
                  </a:ext>
                </a:extLst>
              </a:tr>
            </a:tbl>
          </a:graphicData>
        </a:graphic>
      </p:graphicFrame>
      <p:pic>
        <p:nvPicPr>
          <p:cNvPr id="7" name="Picture 6">
            <a:extLst>
              <a:ext uri="{FF2B5EF4-FFF2-40B4-BE49-F238E27FC236}">
                <a16:creationId xmlns:a16="http://schemas.microsoft.com/office/drawing/2014/main" id="{9D17EFD0-E5D7-45E0-9AAA-4DC72307778F}"/>
              </a:ext>
            </a:extLst>
          </p:cNvPr>
          <p:cNvPicPr>
            <a:picLocks noChangeAspect="1"/>
          </p:cNvPicPr>
          <p:nvPr/>
        </p:nvPicPr>
        <p:blipFill rotWithShape="1">
          <a:blip r:embed="rId4">
            <a:extLst>
              <a:ext uri="{28A0092B-C50C-407E-A947-70E740481C1C}">
                <a14:useLocalDpi xmlns:a14="http://schemas.microsoft.com/office/drawing/2010/main" val="0"/>
              </a:ext>
            </a:extLst>
          </a:blip>
          <a:srcRect l="3056" t="34815" b="17037"/>
          <a:stretch/>
        </p:blipFill>
        <p:spPr>
          <a:xfrm>
            <a:off x="9552192" y="1450618"/>
            <a:ext cx="1398837" cy="521057"/>
          </a:xfrm>
          <a:prstGeom prst="rect">
            <a:avLst/>
          </a:prstGeom>
        </p:spPr>
      </p:pic>
      <p:pic>
        <p:nvPicPr>
          <p:cNvPr id="5" name="Picture 4">
            <a:extLst>
              <a:ext uri="{FF2B5EF4-FFF2-40B4-BE49-F238E27FC236}">
                <a16:creationId xmlns:a16="http://schemas.microsoft.com/office/drawing/2014/main" id="{292FF2B8-117E-7846-D2A8-E51F8D79A044}"/>
              </a:ext>
            </a:extLst>
          </p:cNvPr>
          <p:cNvPicPr>
            <a:picLocks noChangeAspect="1"/>
          </p:cNvPicPr>
          <p:nvPr/>
        </p:nvPicPr>
        <p:blipFill rotWithShape="1">
          <a:blip r:embed="rId5">
            <a:extLst>
              <a:ext uri="{28A0092B-C50C-407E-A947-70E740481C1C}">
                <a14:useLocalDpi xmlns:a14="http://schemas.microsoft.com/office/drawing/2010/main" val="0"/>
              </a:ext>
            </a:extLst>
          </a:blip>
          <a:srcRect l="33190" r="36368" b="2841"/>
          <a:stretch/>
        </p:blipFill>
        <p:spPr>
          <a:xfrm rot="16200000">
            <a:off x="9939684" y="3053778"/>
            <a:ext cx="521055" cy="2202071"/>
          </a:xfrm>
          <a:prstGeom prst="rect">
            <a:avLst/>
          </a:prstGeom>
        </p:spPr>
      </p:pic>
      <p:pic>
        <p:nvPicPr>
          <p:cNvPr id="9" name="Picture 8">
            <a:extLst>
              <a:ext uri="{FF2B5EF4-FFF2-40B4-BE49-F238E27FC236}">
                <a16:creationId xmlns:a16="http://schemas.microsoft.com/office/drawing/2014/main" id="{868B9A76-84FC-8B19-E174-57450C520639}"/>
              </a:ext>
            </a:extLst>
          </p:cNvPr>
          <p:cNvPicPr>
            <a:picLocks noChangeAspect="1"/>
          </p:cNvPicPr>
          <p:nvPr/>
        </p:nvPicPr>
        <p:blipFill rotWithShape="1">
          <a:blip r:embed="rId6">
            <a:extLst>
              <a:ext uri="{28A0092B-C50C-407E-A947-70E740481C1C}">
                <a14:useLocalDpi xmlns:a14="http://schemas.microsoft.com/office/drawing/2010/main" val="0"/>
              </a:ext>
            </a:extLst>
          </a:blip>
          <a:srcRect l="38704" t="1805" r="36852" b="4531"/>
          <a:stretch/>
        </p:blipFill>
        <p:spPr>
          <a:xfrm rot="16200000">
            <a:off x="10020890" y="3666495"/>
            <a:ext cx="420037" cy="2145942"/>
          </a:xfrm>
          <a:prstGeom prst="rect">
            <a:avLst/>
          </a:prstGeom>
        </p:spPr>
      </p:pic>
      <p:pic>
        <p:nvPicPr>
          <p:cNvPr id="10" name="Picture 9" descr="A blue object on a concrete surface&#10;&#10;Description automatically generated">
            <a:extLst>
              <a:ext uri="{FF2B5EF4-FFF2-40B4-BE49-F238E27FC236}">
                <a16:creationId xmlns:a16="http://schemas.microsoft.com/office/drawing/2014/main" id="{305EFC6B-E2E9-5874-1512-095656365295}"/>
              </a:ext>
            </a:extLst>
          </p:cNvPr>
          <p:cNvPicPr>
            <a:picLocks noChangeAspect="1"/>
          </p:cNvPicPr>
          <p:nvPr/>
        </p:nvPicPr>
        <p:blipFill rotWithShape="1">
          <a:blip r:embed="rId7"/>
          <a:srcRect l="23962" r="14377" b="425"/>
          <a:stretch/>
        </p:blipFill>
        <p:spPr>
          <a:xfrm rot="5400000">
            <a:off x="9917824" y="1997622"/>
            <a:ext cx="671663" cy="839521"/>
          </a:xfrm>
          <a:prstGeom prst="rect">
            <a:avLst/>
          </a:prstGeom>
        </p:spPr>
      </p:pic>
      <p:pic>
        <p:nvPicPr>
          <p:cNvPr id="11" name="Picture 10" descr="A black circle with a hole in it&#10;&#10;Description automatically generated">
            <a:extLst>
              <a:ext uri="{FF2B5EF4-FFF2-40B4-BE49-F238E27FC236}">
                <a16:creationId xmlns:a16="http://schemas.microsoft.com/office/drawing/2014/main" id="{8DFC2F4B-ED7A-6301-E33D-3E9BF6BB6600}"/>
              </a:ext>
            </a:extLst>
          </p:cNvPr>
          <p:cNvPicPr>
            <a:picLocks noChangeAspect="1"/>
          </p:cNvPicPr>
          <p:nvPr/>
        </p:nvPicPr>
        <p:blipFill rotWithShape="1">
          <a:blip r:embed="rId8"/>
          <a:srcRect l="23323" t="17447" r="19489" b="4681"/>
          <a:stretch/>
        </p:blipFill>
        <p:spPr>
          <a:xfrm rot="5400000">
            <a:off x="9963807" y="2713639"/>
            <a:ext cx="592715" cy="616464"/>
          </a:xfrm>
          <a:prstGeom prst="rect">
            <a:avLst/>
          </a:prstGeom>
        </p:spPr>
      </p:pic>
    </p:spTree>
    <p:extLst>
      <p:ext uri="{BB962C8B-B14F-4D97-AF65-F5344CB8AC3E}">
        <p14:creationId xmlns:p14="http://schemas.microsoft.com/office/powerpoint/2010/main" val="1157693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680166"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2329627759"/>
              </p:ext>
            </p:extLst>
          </p:nvPr>
        </p:nvGraphicFramePr>
        <p:xfrm>
          <a:off x="838200" y="1055915"/>
          <a:ext cx="10515599" cy="4380342"/>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591128">
                <a:tc>
                  <a:txBody>
                    <a:bodyPr/>
                    <a:lstStyle/>
                    <a:p>
                      <a:r>
                        <a:rPr lang="en-US"/>
                        <a:t>29</a:t>
                      </a:r>
                    </a:p>
                  </a:txBody>
                  <a:tcPr>
                    <a:solidFill>
                      <a:srgbClr val="FF0000"/>
                    </a:solidFill>
                  </a:tcPr>
                </a:tc>
                <a:tc>
                  <a:txBody>
                    <a:bodyPr/>
                    <a:lstStyle/>
                    <a:p>
                      <a:r>
                        <a:rPr lang="en-US"/>
                        <a:t>Side Spacer</a:t>
                      </a:r>
                    </a:p>
                  </a:txBody>
                  <a:tcPr/>
                </a:tc>
                <a:tc>
                  <a:txBody>
                    <a:bodyPr/>
                    <a:lstStyle/>
                    <a:p>
                      <a:r>
                        <a:rPr lang="en-US"/>
                        <a:t>PLA</a:t>
                      </a:r>
                    </a:p>
                  </a:txBody>
                  <a:tcPr/>
                </a:tc>
                <a:tc>
                  <a:txBody>
                    <a:bodyPr/>
                    <a:lstStyle/>
                    <a:p>
                      <a:r>
                        <a:rPr lang="en-US"/>
                        <a:t>6</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479098825"/>
                  </a:ext>
                </a:extLst>
              </a:tr>
              <a:tr h="561724">
                <a:tc>
                  <a:txBody>
                    <a:bodyPr/>
                    <a:lstStyle/>
                    <a:p>
                      <a:r>
                        <a:rPr lang="en-US"/>
                        <a:t>30</a:t>
                      </a:r>
                    </a:p>
                  </a:txBody>
                  <a:tcPr>
                    <a:solidFill>
                      <a:srgbClr val="FF0000"/>
                    </a:solidFill>
                  </a:tcPr>
                </a:tc>
                <a:tc>
                  <a:txBody>
                    <a:bodyPr/>
                    <a:lstStyle/>
                    <a:p>
                      <a:r>
                        <a:rPr lang="en-US"/>
                        <a:t>Side Cover</a:t>
                      </a:r>
                    </a:p>
                  </a:txBody>
                  <a:tcPr/>
                </a:tc>
                <a:tc>
                  <a:txBody>
                    <a:bodyPr/>
                    <a:lstStyle/>
                    <a:p>
                      <a:r>
                        <a:rPr lang="en-US"/>
                        <a:t>PLA</a:t>
                      </a:r>
                    </a:p>
                  </a:txBody>
                  <a:tcPr/>
                </a:tc>
                <a:tc>
                  <a:txBody>
                    <a:bodyPr/>
                    <a:lstStyle/>
                    <a:p>
                      <a:r>
                        <a:rPr lang="en-US"/>
                        <a:t>10</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796259995"/>
                  </a:ext>
                </a:extLst>
              </a:tr>
              <a:tr h="541866">
                <a:tc>
                  <a:txBody>
                    <a:bodyPr/>
                    <a:lstStyle/>
                    <a:p>
                      <a:r>
                        <a:rPr lang="en-US"/>
                        <a:t>31</a:t>
                      </a:r>
                    </a:p>
                  </a:txBody>
                  <a:tcPr>
                    <a:solidFill>
                      <a:srgbClr val="FF0000"/>
                    </a:solidFill>
                  </a:tcPr>
                </a:tc>
                <a:tc>
                  <a:txBody>
                    <a:bodyPr/>
                    <a:lstStyle/>
                    <a:p>
                      <a:r>
                        <a:rPr lang="en-US"/>
                        <a:t>Stop (2)</a:t>
                      </a:r>
                    </a:p>
                  </a:txBody>
                  <a:tcPr/>
                </a:tc>
                <a:tc>
                  <a:txBody>
                    <a:bodyPr/>
                    <a:lstStyle/>
                    <a:p>
                      <a:r>
                        <a:rPr lang="en-US"/>
                        <a:t>PLA</a:t>
                      </a:r>
                    </a:p>
                  </a:txBody>
                  <a:tcPr/>
                </a:tc>
                <a:tc>
                  <a:txBody>
                    <a:bodyPr/>
                    <a:lstStyle/>
                    <a:p>
                      <a:r>
                        <a:rPr lang="en-US"/>
                        <a:t>2</a:t>
                      </a:r>
                    </a:p>
                  </a:txBody>
                  <a:tcPr/>
                </a:tc>
                <a:tc>
                  <a:txBody>
                    <a:bodyPr/>
                    <a:lstStyle/>
                    <a:p>
                      <a:r>
                        <a:rPr lang="en-US"/>
                        <a:t>2/3</a:t>
                      </a:r>
                    </a:p>
                  </a:txBody>
                  <a:tcPr/>
                </a:tc>
                <a:tc>
                  <a:txBody>
                    <a:bodyPr/>
                    <a:lstStyle/>
                    <a:p>
                      <a:endParaRPr lang="en-US"/>
                    </a:p>
                  </a:txBody>
                  <a:tcPr/>
                </a:tc>
                <a:extLst>
                  <a:ext uri="{0D108BD9-81ED-4DB2-BD59-A6C34878D82A}">
                    <a16:rowId xmlns:a16="http://schemas.microsoft.com/office/drawing/2014/main" val="106046351"/>
                  </a:ext>
                </a:extLst>
              </a:tr>
              <a:tr h="558953">
                <a:tc>
                  <a:txBody>
                    <a:bodyPr/>
                    <a:lstStyle/>
                    <a:p>
                      <a:r>
                        <a:rPr lang="en-US"/>
                        <a:t>32</a:t>
                      </a:r>
                    </a:p>
                  </a:txBody>
                  <a:tcPr>
                    <a:solidFill>
                      <a:srgbClr val="FF0000"/>
                    </a:solidFill>
                  </a:tcPr>
                </a:tc>
                <a:tc>
                  <a:txBody>
                    <a:bodyPr/>
                    <a:lstStyle/>
                    <a:p>
                      <a:r>
                        <a:rPr lang="en-US"/>
                        <a:t>Spacers YGS</a:t>
                      </a:r>
                    </a:p>
                  </a:txBody>
                  <a:tcPr/>
                </a:tc>
                <a:tc>
                  <a:txBody>
                    <a:bodyPr/>
                    <a:lstStyle/>
                    <a:p>
                      <a:r>
                        <a:rPr lang="en-US"/>
                        <a:t>PLA</a:t>
                      </a:r>
                    </a:p>
                  </a:txBody>
                  <a:tcPr/>
                </a:tc>
                <a:tc>
                  <a:txBody>
                    <a:bodyPr/>
                    <a:lstStyle/>
                    <a:p>
                      <a:r>
                        <a:rPr lang="en-US"/>
                        <a:t>1</a:t>
                      </a:r>
                    </a:p>
                  </a:txBody>
                  <a:tcPr/>
                </a:tc>
                <a:tc>
                  <a:txBody>
                    <a:bodyPr/>
                    <a:lstStyle/>
                    <a:p>
                      <a:r>
                        <a:rPr lang="en-US"/>
                        <a:t>2</a:t>
                      </a:r>
                    </a:p>
                  </a:txBody>
                  <a:tcPr/>
                </a:tc>
                <a:tc>
                  <a:txBody>
                    <a:bodyPr/>
                    <a:lstStyle/>
                    <a:p>
                      <a:endParaRPr lang="en-US"/>
                    </a:p>
                  </a:txBody>
                  <a:tcPr/>
                </a:tc>
                <a:extLst>
                  <a:ext uri="{0D108BD9-81ED-4DB2-BD59-A6C34878D82A}">
                    <a16:rowId xmlns:a16="http://schemas.microsoft.com/office/drawing/2014/main" val="3982612555"/>
                  </a:ext>
                </a:extLst>
              </a:tr>
              <a:tr h="585277">
                <a:tc>
                  <a:txBody>
                    <a:bodyPr/>
                    <a:lstStyle/>
                    <a:p>
                      <a:r>
                        <a:rPr lang="en-US"/>
                        <a:t>33</a:t>
                      </a:r>
                    </a:p>
                  </a:txBody>
                  <a:tcPr>
                    <a:solidFill>
                      <a:srgbClr val="FF0000"/>
                    </a:solidFill>
                  </a:tcPr>
                </a:tc>
                <a:tc>
                  <a:txBody>
                    <a:bodyPr/>
                    <a:lstStyle/>
                    <a:p>
                      <a:r>
                        <a:rPr lang="en-US"/>
                        <a:t>Motor Spacer</a:t>
                      </a:r>
                    </a:p>
                  </a:txBody>
                  <a:tcPr/>
                </a:tc>
                <a:tc>
                  <a:txBody>
                    <a:bodyPr/>
                    <a:lstStyle/>
                    <a:p>
                      <a:r>
                        <a:rPr lang="en-US"/>
                        <a:t>PLA</a:t>
                      </a:r>
                    </a:p>
                  </a:txBody>
                  <a:tcPr/>
                </a:tc>
                <a:tc>
                  <a:txBody>
                    <a:bodyPr/>
                    <a:lstStyle/>
                    <a:p>
                      <a:r>
                        <a:rPr lang="en-US"/>
                        <a:t>1</a:t>
                      </a:r>
                    </a:p>
                  </a:txBody>
                  <a:tcPr/>
                </a:tc>
                <a:tc>
                  <a:txBody>
                    <a:bodyPr/>
                    <a:lstStyle/>
                    <a:p>
                      <a:r>
                        <a:rPr lang="en-US"/>
                        <a:t>4</a:t>
                      </a:r>
                    </a:p>
                  </a:txBody>
                  <a:tcPr/>
                </a:tc>
                <a:tc>
                  <a:txBody>
                    <a:bodyPr/>
                    <a:lstStyle/>
                    <a:p>
                      <a:endParaRPr lang="en-US"/>
                    </a:p>
                  </a:txBody>
                  <a:tcPr/>
                </a:tc>
                <a:extLst>
                  <a:ext uri="{0D108BD9-81ED-4DB2-BD59-A6C34878D82A}">
                    <a16:rowId xmlns:a16="http://schemas.microsoft.com/office/drawing/2014/main" val="3297357001"/>
                  </a:ext>
                </a:extLst>
              </a:tr>
              <a:tr h="585277">
                <a:tc>
                  <a:txBody>
                    <a:bodyPr/>
                    <a:lstStyle/>
                    <a:p>
                      <a:pPr lvl="0">
                        <a:buNone/>
                      </a:pPr>
                      <a:r>
                        <a:rPr lang="en-US"/>
                        <a:t>34</a:t>
                      </a:r>
                    </a:p>
                  </a:txBody>
                  <a:tcPr>
                    <a:solidFill>
                      <a:srgbClr val="FF0000"/>
                    </a:solidFill>
                  </a:tcPr>
                </a:tc>
                <a:tc>
                  <a:txBody>
                    <a:bodyPr/>
                    <a:lstStyle/>
                    <a:p>
                      <a:pPr lvl="0">
                        <a:buNone/>
                      </a:pPr>
                      <a:r>
                        <a:rPr lang="en-US"/>
                        <a:t>Bearing Post Spacer</a:t>
                      </a:r>
                    </a:p>
                  </a:txBody>
                  <a:tcPr/>
                </a:tc>
                <a:tc>
                  <a:txBody>
                    <a:bodyPr/>
                    <a:lstStyle/>
                    <a:p>
                      <a:pPr lvl="0">
                        <a:buNone/>
                      </a:pPr>
                      <a:r>
                        <a:rPr lang="en-US"/>
                        <a:t>PLA</a:t>
                      </a:r>
                    </a:p>
                  </a:txBody>
                  <a:tcPr/>
                </a:tc>
                <a:tc>
                  <a:txBody>
                    <a:bodyPr/>
                    <a:lstStyle/>
                    <a:p>
                      <a:pPr lvl="0">
                        <a:buNone/>
                      </a:pPr>
                      <a:r>
                        <a:rPr lang="en-US"/>
                        <a:t>1</a:t>
                      </a:r>
                    </a:p>
                  </a:txBody>
                  <a:tcPr/>
                </a:tc>
                <a:tc>
                  <a:txBody>
                    <a:bodyPr/>
                    <a:lstStyle/>
                    <a:p>
                      <a:pPr lvl="0">
                        <a:buNone/>
                      </a:pPr>
                      <a:r>
                        <a:rPr lang="en-US"/>
                        <a:t>5</a:t>
                      </a:r>
                    </a:p>
                  </a:txBody>
                  <a:tcPr/>
                </a:tc>
                <a:tc>
                  <a:txBody>
                    <a:bodyPr/>
                    <a:lstStyle/>
                    <a:p>
                      <a:pPr lvl="0">
                        <a:buNone/>
                      </a:pPr>
                      <a:endParaRPr lang="en-US"/>
                    </a:p>
                  </a:txBody>
                  <a:tcPr/>
                </a:tc>
                <a:extLst>
                  <a:ext uri="{0D108BD9-81ED-4DB2-BD59-A6C34878D82A}">
                    <a16:rowId xmlns:a16="http://schemas.microsoft.com/office/drawing/2014/main" val="2565215782"/>
                  </a:ext>
                </a:extLst>
              </a:tr>
              <a:tr h="585277">
                <a:tc>
                  <a:txBody>
                    <a:bodyPr/>
                    <a:lstStyle/>
                    <a:p>
                      <a:pPr lvl="0">
                        <a:buNone/>
                      </a:pPr>
                      <a:r>
                        <a:rPr lang="en-US"/>
                        <a:t>35</a:t>
                      </a:r>
                    </a:p>
                  </a:txBody>
                  <a:tcPr>
                    <a:solidFill>
                      <a:schemeClr val="accent6"/>
                    </a:solidFill>
                  </a:tcPr>
                </a:tc>
                <a:tc>
                  <a:txBody>
                    <a:bodyPr/>
                    <a:lstStyle/>
                    <a:p>
                      <a:pPr lvl="0">
                        <a:buNone/>
                      </a:pPr>
                      <a:r>
                        <a:rPr lang="en-US"/>
                        <a:t>Timing Hub</a:t>
                      </a:r>
                    </a:p>
                  </a:txBody>
                  <a:tcPr/>
                </a:tc>
                <a:tc>
                  <a:txBody>
                    <a:bodyPr/>
                    <a:lstStyle/>
                    <a:p>
                      <a:pPr lvl="0">
                        <a:buNone/>
                      </a:pPr>
                      <a:r>
                        <a:rPr lang="en-US"/>
                        <a:t>PLA</a:t>
                      </a:r>
                    </a:p>
                  </a:txBody>
                  <a:tcPr/>
                </a:tc>
                <a:tc>
                  <a:txBody>
                    <a:bodyPr/>
                    <a:lstStyle/>
                    <a:p>
                      <a:pPr lvl="0">
                        <a:buNone/>
                      </a:pPr>
                      <a:r>
                        <a:rPr lang="en-US"/>
                        <a:t>2.8</a:t>
                      </a:r>
                    </a:p>
                  </a:txBody>
                  <a:tcPr/>
                </a:tc>
                <a:tc>
                  <a:txBody>
                    <a:bodyPr/>
                    <a:lstStyle/>
                    <a:p>
                      <a:pPr lvl="0">
                        <a:buNone/>
                      </a:pPr>
                      <a:r>
                        <a:rPr lang="en-US"/>
                        <a:t>4</a:t>
                      </a:r>
                    </a:p>
                  </a:txBody>
                  <a:tcPr/>
                </a:tc>
                <a:tc>
                  <a:txBody>
                    <a:bodyPr/>
                    <a:lstStyle/>
                    <a:p>
                      <a:pPr lvl="0">
                        <a:buNone/>
                      </a:pPr>
                      <a:endParaRPr lang="en-US"/>
                    </a:p>
                  </a:txBody>
                  <a:tcPr/>
                </a:tc>
                <a:extLst>
                  <a:ext uri="{0D108BD9-81ED-4DB2-BD59-A6C34878D82A}">
                    <a16:rowId xmlns:a16="http://schemas.microsoft.com/office/drawing/2014/main" val="4194936429"/>
                  </a:ext>
                </a:extLst>
              </a:tr>
            </a:tbl>
          </a:graphicData>
        </a:graphic>
      </p:graphicFrame>
      <p:pic>
        <p:nvPicPr>
          <p:cNvPr id="9" name="Picture 8" descr="A blue circular object with holes&#10;&#10;Description automatically generated">
            <a:extLst>
              <a:ext uri="{FF2B5EF4-FFF2-40B4-BE49-F238E27FC236}">
                <a16:creationId xmlns:a16="http://schemas.microsoft.com/office/drawing/2014/main" id="{286455B8-19AA-14EC-E673-1918BD7F65C1}"/>
              </a:ext>
            </a:extLst>
          </p:cNvPr>
          <p:cNvPicPr>
            <a:picLocks noChangeAspect="1"/>
          </p:cNvPicPr>
          <p:nvPr/>
        </p:nvPicPr>
        <p:blipFill>
          <a:blip r:embed="rId4"/>
          <a:stretch>
            <a:fillRect/>
          </a:stretch>
        </p:blipFill>
        <p:spPr>
          <a:xfrm>
            <a:off x="9970047" y="4945282"/>
            <a:ext cx="476250" cy="409575"/>
          </a:xfrm>
          <a:prstGeom prst="rect">
            <a:avLst/>
          </a:prstGeom>
        </p:spPr>
      </p:pic>
    </p:spTree>
    <p:extLst>
      <p:ext uri="{BB962C8B-B14F-4D97-AF65-F5344CB8AC3E}">
        <p14:creationId xmlns:p14="http://schemas.microsoft.com/office/powerpoint/2010/main" val="354048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299492"/>
            <a:ext cx="10515600" cy="790040"/>
          </a:xfrm>
        </p:spPr>
        <p:txBody>
          <a:bodyPr>
            <a:noAutofit/>
          </a:bodyPr>
          <a:lstStyle/>
          <a:p>
            <a:r>
              <a:rPr lang="en-US" sz="4000">
                <a:solidFill>
                  <a:srgbClr val="000000"/>
                </a:solidFill>
                <a:latin typeface="Hussar Woodtype"/>
                <a:ea typeface="Calibri"/>
              </a:rPr>
              <a:t>Introduction</a:t>
            </a:r>
            <a:endParaRPr lang="en-US" sz="4000">
              <a:latin typeface="Hussar Woodtype"/>
              <a:ea typeface="Calibri"/>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444138" y="1161320"/>
            <a:ext cx="11484428" cy="4062651"/>
          </a:xfrm>
          <a:prstGeom prst="rect">
            <a:avLst/>
          </a:prstGeom>
          <a:noFill/>
        </p:spPr>
        <p:txBody>
          <a:bodyPr wrap="square" lIns="91440" tIns="45720" rIns="91440" bIns="45720" anchor="t">
            <a:spAutoFit/>
          </a:bodyPr>
          <a:lstStyle/>
          <a:p>
            <a:r>
              <a:rPr lang="en-US" sz="2400" b="1">
                <a:solidFill>
                  <a:srgbClr val="262626"/>
                </a:solidFill>
                <a:latin typeface="Gill Sans MT"/>
              </a:rPr>
              <a:t>Purpose &amp; Review:</a:t>
            </a:r>
            <a:endParaRPr lang="en-US" sz="2400">
              <a:ea typeface="Calibri"/>
              <a:cs typeface="Calibri"/>
            </a:endParaRPr>
          </a:p>
          <a:p>
            <a:pPr marL="342900" indent="-342900">
              <a:buFont typeface="Arial"/>
              <a:buChar char="•"/>
            </a:pPr>
            <a:r>
              <a:rPr lang="en-US" sz="2400">
                <a:solidFill>
                  <a:srgbClr val="262626"/>
                </a:solidFill>
                <a:latin typeface="Gill Sans MT"/>
              </a:rPr>
              <a:t>Our team is designing a robotic drilling arm for Northrop Grumman Space Systems</a:t>
            </a:r>
            <a:endParaRPr lang="en-US" sz="2400">
              <a:ea typeface="Calibri"/>
              <a:cs typeface="Calibri"/>
            </a:endParaRPr>
          </a:p>
          <a:p>
            <a:pPr marL="342900" indent="-342900">
              <a:buFont typeface="Arial"/>
              <a:buChar char="•"/>
            </a:pPr>
            <a:r>
              <a:rPr lang="en-US" sz="2400">
                <a:solidFill>
                  <a:srgbClr val="262626"/>
                </a:solidFill>
                <a:latin typeface="Gill Sans MT"/>
              </a:rPr>
              <a:t>Drill through composite materials to bolt secondary structures such as brackets or tubing</a:t>
            </a:r>
            <a:endParaRPr lang="en-US" sz="2400">
              <a:ea typeface="Calibri"/>
              <a:cs typeface="Calibri"/>
            </a:endParaRPr>
          </a:p>
          <a:p>
            <a:pPr marL="342900" indent="-342900">
              <a:buFont typeface="Arial"/>
              <a:buChar char="•"/>
            </a:pPr>
            <a:r>
              <a:rPr lang="en-US" sz="2400">
                <a:solidFill>
                  <a:srgbClr val="262626"/>
                </a:solidFill>
                <a:latin typeface="Gill Sans MT"/>
              </a:rPr>
              <a:t>Have a robotic drilling arm that can locate any point on a cylinder and apply enough force to drill through composite material, also allowing for various bolt clearances </a:t>
            </a:r>
            <a:endParaRPr lang="en-US" sz="2400">
              <a:ea typeface="Calibri"/>
              <a:cs typeface="Calibri"/>
            </a:endParaRPr>
          </a:p>
          <a:p>
            <a:pPr marL="342900" indent="-342900">
              <a:buFont typeface="Arial"/>
              <a:buChar char="•"/>
            </a:pPr>
            <a:r>
              <a:rPr lang="en-US" sz="2400">
                <a:solidFill>
                  <a:srgbClr val="262626"/>
                </a:solidFill>
                <a:latin typeface="Gill Sans MT"/>
              </a:rPr>
              <a:t>Fully automated design allowing for custom locations</a:t>
            </a:r>
            <a:endParaRPr lang="en-US" sz="2400">
              <a:ea typeface="Calibri"/>
              <a:cs typeface="Calibri"/>
            </a:endParaRPr>
          </a:p>
          <a:p>
            <a:pPr marL="342900" indent="-342900">
              <a:buFont typeface="Arial"/>
              <a:buChar char="•"/>
            </a:pPr>
            <a:r>
              <a:rPr lang="en-US" sz="2400">
                <a:solidFill>
                  <a:srgbClr val="262626"/>
                </a:solidFill>
                <a:latin typeface="Gill Sans MT"/>
              </a:rPr>
              <a:t>Make a design that is more efficient for Northrop Grumman</a:t>
            </a:r>
            <a:endParaRPr lang="en-US" sz="2400">
              <a:ea typeface="Calibri"/>
              <a:cs typeface="Calibri"/>
            </a:endParaRPr>
          </a:p>
          <a:p>
            <a:pPr marL="342900" indent="-342900">
              <a:buFont typeface="Arial"/>
              <a:buChar char="•"/>
            </a:pPr>
            <a:r>
              <a:rPr lang="en-US" sz="2400">
                <a:solidFill>
                  <a:srgbClr val="262626"/>
                </a:solidFill>
                <a:latin typeface="Gill Sans MT"/>
              </a:rPr>
              <a:t>Allow for more “in-house” manufacturability</a:t>
            </a:r>
            <a:endParaRPr lang="en-US" sz="2400">
              <a:ea typeface="Calibri"/>
              <a:cs typeface="Calibri"/>
            </a:endParaRPr>
          </a:p>
          <a:p>
            <a:pPr marL="342900" indent="-342900">
              <a:buFont typeface="Arial"/>
              <a:buChar char="•"/>
            </a:pPr>
            <a:r>
              <a:rPr lang="en-US" sz="2400">
                <a:solidFill>
                  <a:srgbClr val="262626"/>
                </a:solidFill>
                <a:latin typeface="Gill Sans MT"/>
              </a:rPr>
              <a:t>Save Northrop Grumman the cost of performing tests away from the facility</a:t>
            </a:r>
            <a:endParaRPr lang="en-US" sz="2400">
              <a:ea typeface="Calibri"/>
              <a:cs typeface="Calibri"/>
            </a:endParaRPr>
          </a:p>
          <a:p>
            <a:endParaRPr lang="en-US">
              <a:latin typeface="Bahnschrift Light" panose="020B0502040204020203" pitchFamily="34" charset="0"/>
            </a:endParaRP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218865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680166" cy="759595"/>
          </a:xfrm>
        </p:spPr>
        <p:txBody>
          <a:bodyPr>
            <a:normAutofit/>
          </a:bodyPr>
          <a:lstStyle/>
          <a:p>
            <a:r>
              <a:rPr lang="en-US" sz="4000">
                <a:latin typeface="Hussar Woodtype" panose="02000503000000000000" pitchFamily="50" charset="0"/>
              </a:rPr>
              <a:t>Project  Status – Manufacturing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6">
            <a:extLst>
              <a:ext uri="{FF2B5EF4-FFF2-40B4-BE49-F238E27FC236}">
                <a16:creationId xmlns:a16="http://schemas.microsoft.com/office/drawing/2014/main" id="{76BEE848-1F7D-41FC-B06B-F1C671A00387}"/>
              </a:ext>
            </a:extLst>
          </p:cNvPr>
          <p:cNvGraphicFramePr>
            <a:graphicFrameLocks noGrp="1"/>
          </p:cNvGraphicFramePr>
          <p:nvPr>
            <p:extLst>
              <p:ext uri="{D42A27DB-BD31-4B8C-83A1-F6EECF244321}">
                <p14:modId xmlns:p14="http://schemas.microsoft.com/office/powerpoint/2010/main" val="1699619441"/>
              </p:ext>
            </p:extLst>
          </p:nvPr>
        </p:nvGraphicFramePr>
        <p:xfrm>
          <a:off x="838200" y="1055915"/>
          <a:ext cx="10515599" cy="2065558"/>
        </p:xfrm>
        <a:graphic>
          <a:graphicData uri="http://schemas.openxmlformats.org/drawingml/2006/table">
            <a:tbl>
              <a:tblPr firstRow="1" bandRow="1">
                <a:tableStyleId>{073A0DAA-6AF3-43AB-8588-CEC1D06C72B9}</a:tableStyleId>
              </a:tblPr>
              <a:tblGrid>
                <a:gridCol w="898236">
                  <a:extLst>
                    <a:ext uri="{9D8B030D-6E8A-4147-A177-3AD203B41FA5}">
                      <a16:colId xmlns:a16="http://schemas.microsoft.com/office/drawing/2014/main" val="2083951745"/>
                    </a:ext>
                  </a:extLst>
                </a:gridCol>
                <a:gridCol w="2606963">
                  <a:extLst>
                    <a:ext uri="{9D8B030D-6E8A-4147-A177-3AD203B41FA5}">
                      <a16:colId xmlns:a16="http://schemas.microsoft.com/office/drawing/2014/main" val="226371748"/>
                    </a:ext>
                  </a:extLst>
                </a:gridCol>
                <a:gridCol w="1392406">
                  <a:extLst>
                    <a:ext uri="{9D8B030D-6E8A-4147-A177-3AD203B41FA5}">
                      <a16:colId xmlns:a16="http://schemas.microsoft.com/office/drawing/2014/main" val="398866209"/>
                    </a:ext>
                  </a:extLst>
                </a:gridCol>
                <a:gridCol w="2475322">
                  <a:extLst>
                    <a:ext uri="{9D8B030D-6E8A-4147-A177-3AD203B41FA5}">
                      <a16:colId xmlns:a16="http://schemas.microsoft.com/office/drawing/2014/main" val="3623608139"/>
                    </a:ext>
                  </a:extLst>
                </a:gridCol>
                <a:gridCol w="905164">
                  <a:extLst>
                    <a:ext uri="{9D8B030D-6E8A-4147-A177-3AD203B41FA5}">
                      <a16:colId xmlns:a16="http://schemas.microsoft.com/office/drawing/2014/main" val="1233495735"/>
                    </a:ext>
                  </a:extLst>
                </a:gridCol>
                <a:gridCol w="2237508">
                  <a:extLst>
                    <a:ext uri="{9D8B030D-6E8A-4147-A177-3AD203B41FA5}">
                      <a16:colId xmlns:a16="http://schemas.microsoft.com/office/drawing/2014/main" val="3879354974"/>
                    </a:ext>
                  </a:extLst>
                </a:gridCol>
              </a:tblGrid>
              <a:tr h="370840">
                <a:tc>
                  <a:txBody>
                    <a:bodyPr/>
                    <a:lstStyle/>
                    <a:p>
                      <a:pPr algn="ctr"/>
                      <a:r>
                        <a:rPr lang="en-US"/>
                        <a:t>Part #</a:t>
                      </a:r>
                    </a:p>
                  </a:txBody>
                  <a:tcPr/>
                </a:tc>
                <a:tc>
                  <a:txBody>
                    <a:bodyPr/>
                    <a:lstStyle/>
                    <a:p>
                      <a:pPr algn="ctr"/>
                      <a:r>
                        <a:rPr lang="en-US"/>
                        <a:t>Description</a:t>
                      </a:r>
                    </a:p>
                  </a:txBody>
                  <a:tcPr/>
                </a:tc>
                <a:tc>
                  <a:txBody>
                    <a:bodyPr/>
                    <a:lstStyle/>
                    <a:p>
                      <a:pPr algn="ctr"/>
                      <a:r>
                        <a:rPr lang="en-US"/>
                        <a:t>Material</a:t>
                      </a:r>
                    </a:p>
                  </a:txBody>
                  <a:tcPr/>
                </a:tc>
                <a:tc>
                  <a:txBody>
                    <a:bodyPr/>
                    <a:lstStyle/>
                    <a:p>
                      <a:pPr algn="ctr"/>
                      <a:r>
                        <a:rPr lang="en-US"/>
                        <a:t>Time to Manufacture</a:t>
                      </a:r>
                    </a:p>
                  </a:txBody>
                  <a:tcPr/>
                </a:tc>
                <a:tc>
                  <a:txBody>
                    <a:bodyPr/>
                    <a:lstStyle/>
                    <a:p>
                      <a:pPr algn="ctr"/>
                      <a:r>
                        <a:rPr lang="en-US"/>
                        <a:t>Joint</a:t>
                      </a:r>
                    </a:p>
                  </a:txBody>
                  <a:tcPr/>
                </a:tc>
                <a:tc>
                  <a:txBody>
                    <a:bodyPr/>
                    <a:lstStyle/>
                    <a:p>
                      <a:pPr algn="ctr"/>
                      <a:r>
                        <a:rPr lang="en-US"/>
                        <a:t>Picture</a:t>
                      </a:r>
                    </a:p>
                  </a:txBody>
                  <a:tcPr/>
                </a:tc>
                <a:extLst>
                  <a:ext uri="{0D108BD9-81ED-4DB2-BD59-A6C34878D82A}">
                    <a16:rowId xmlns:a16="http://schemas.microsoft.com/office/drawing/2014/main" val="2165310134"/>
                  </a:ext>
                </a:extLst>
              </a:tr>
              <a:tr h="591128">
                <a:tc>
                  <a:txBody>
                    <a:bodyPr/>
                    <a:lstStyle/>
                    <a:p>
                      <a:r>
                        <a:rPr lang="en-US"/>
                        <a:t>36</a:t>
                      </a:r>
                    </a:p>
                  </a:txBody>
                  <a:tcPr>
                    <a:solidFill>
                      <a:srgbClr val="FF0000"/>
                    </a:solidFill>
                  </a:tcPr>
                </a:tc>
                <a:tc>
                  <a:txBody>
                    <a:bodyPr/>
                    <a:lstStyle/>
                    <a:p>
                      <a:r>
                        <a:rPr lang="en-US"/>
                        <a:t>Limit Switch Spacer</a:t>
                      </a:r>
                    </a:p>
                  </a:txBody>
                  <a:tcPr/>
                </a:tc>
                <a:tc>
                  <a:txBody>
                    <a:bodyPr/>
                    <a:lstStyle/>
                    <a:p>
                      <a:r>
                        <a:rPr lang="en-US"/>
                        <a:t>PLA</a:t>
                      </a:r>
                    </a:p>
                  </a:txBody>
                  <a:tcPr/>
                </a:tc>
                <a:tc>
                  <a:txBody>
                    <a:bodyPr/>
                    <a:lstStyle/>
                    <a:p>
                      <a:r>
                        <a:rPr lang="en-US"/>
                        <a:t>1</a:t>
                      </a:r>
                    </a:p>
                  </a:txBody>
                  <a:tcPr/>
                </a:tc>
                <a:tc>
                  <a:txBody>
                    <a:bodyPr/>
                    <a:lstStyle/>
                    <a:p>
                      <a:r>
                        <a:rPr lang="en-US"/>
                        <a:t>4</a:t>
                      </a:r>
                    </a:p>
                  </a:txBody>
                  <a:tcPr/>
                </a:tc>
                <a:tc>
                  <a:txBody>
                    <a:bodyPr/>
                    <a:lstStyle/>
                    <a:p>
                      <a:endParaRPr lang="en-US"/>
                    </a:p>
                  </a:txBody>
                  <a:tcPr/>
                </a:tc>
                <a:extLst>
                  <a:ext uri="{0D108BD9-81ED-4DB2-BD59-A6C34878D82A}">
                    <a16:rowId xmlns:a16="http://schemas.microsoft.com/office/drawing/2014/main" val="479098825"/>
                  </a:ext>
                </a:extLst>
              </a:tr>
              <a:tr h="561724">
                <a:tc>
                  <a:txBody>
                    <a:bodyPr/>
                    <a:lstStyle/>
                    <a:p>
                      <a:r>
                        <a:rPr lang="en-US"/>
                        <a:t>37</a:t>
                      </a:r>
                    </a:p>
                  </a:txBody>
                  <a:tcPr>
                    <a:solidFill>
                      <a:srgbClr val="FF0000"/>
                    </a:solidFill>
                  </a:tcPr>
                </a:tc>
                <a:tc>
                  <a:txBody>
                    <a:bodyPr/>
                    <a:lstStyle/>
                    <a:p>
                      <a:r>
                        <a:rPr lang="en-US"/>
                        <a:t>Motor Bracket</a:t>
                      </a:r>
                    </a:p>
                  </a:txBody>
                  <a:tcPr/>
                </a:tc>
                <a:tc>
                  <a:txBody>
                    <a:bodyPr/>
                    <a:lstStyle/>
                    <a:p>
                      <a:r>
                        <a:rPr lang="en-US"/>
                        <a:t>PLA</a:t>
                      </a:r>
                    </a:p>
                  </a:txBody>
                  <a:tcPr/>
                </a:tc>
                <a:tc>
                  <a:txBody>
                    <a:bodyPr/>
                    <a:lstStyle/>
                    <a:p>
                      <a:r>
                        <a:rPr lang="en-US"/>
                        <a:t>0.5</a:t>
                      </a:r>
                    </a:p>
                  </a:txBody>
                  <a:tcPr/>
                </a:tc>
                <a:tc>
                  <a:txBody>
                    <a:bodyPr/>
                    <a:lstStyle/>
                    <a:p>
                      <a:r>
                        <a:rPr lang="en-US"/>
                        <a:t>5</a:t>
                      </a:r>
                    </a:p>
                  </a:txBody>
                  <a:tcPr/>
                </a:tc>
                <a:tc>
                  <a:txBody>
                    <a:bodyPr/>
                    <a:lstStyle/>
                    <a:p>
                      <a:endParaRPr lang="en-US"/>
                    </a:p>
                  </a:txBody>
                  <a:tcPr/>
                </a:tc>
                <a:extLst>
                  <a:ext uri="{0D108BD9-81ED-4DB2-BD59-A6C34878D82A}">
                    <a16:rowId xmlns:a16="http://schemas.microsoft.com/office/drawing/2014/main" val="796259995"/>
                  </a:ext>
                </a:extLst>
              </a:tr>
              <a:tr h="541866">
                <a:tc>
                  <a:txBody>
                    <a:bodyPr/>
                    <a:lstStyle/>
                    <a:p>
                      <a:r>
                        <a:rPr lang="en-US"/>
                        <a:t>38</a:t>
                      </a:r>
                    </a:p>
                  </a:txBody>
                  <a:tcPr>
                    <a:solidFill>
                      <a:srgbClr val="FF0000"/>
                    </a:solidFill>
                  </a:tcPr>
                </a:tc>
                <a:tc>
                  <a:txBody>
                    <a:bodyPr/>
                    <a:lstStyle/>
                    <a:p>
                      <a:r>
                        <a:rPr lang="en-US"/>
                        <a:t>Limit Switch Tip</a:t>
                      </a:r>
                    </a:p>
                  </a:txBody>
                  <a:tcPr/>
                </a:tc>
                <a:tc>
                  <a:txBody>
                    <a:bodyPr/>
                    <a:lstStyle/>
                    <a:p>
                      <a:r>
                        <a:rPr lang="en-US"/>
                        <a:t>PLA</a:t>
                      </a:r>
                    </a:p>
                  </a:txBody>
                  <a:tcPr/>
                </a:tc>
                <a:tc>
                  <a:txBody>
                    <a:bodyPr/>
                    <a:lstStyle/>
                    <a:p>
                      <a:r>
                        <a:rPr lang="en-US"/>
                        <a:t>0.5</a:t>
                      </a:r>
                    </a:p>
                  </a:txBody>
                  <a:tcPr/>
                </a:tc>
                <a:tc>
                  <a:txBody>
                    <a:bodyPr/>
                    <a:lstStyle/>
                    <a:p>
                      <a:r>
                        <a:rPr lang="en-US"/>
                        <a:t>6</a:t>
                      </a:r>
                    </a:p>
                  </a:txBody>
                  <a:tcPr/>
                </a:tc>
                <a:tc>
                  <a:txBody>
                    <a:bodyPr/>
                    <a:lstStyle/>
                    <a:p>
                      <a:endParaRPr lang="en-US"/>
                    </a:p>
                  </a:txBody>
                  <a:tcPr/>
                </a:tc>
                <a:extLst>
                  <a:ext uri="{0D108BD9-81ED-4DB2-BD59-A6C34878D82A}">
                    <a16:rowId xmlns:a16="http://schemas.microsoft.com/office/drawing/2014/main" val="106046351"/>
                  </a:ext>
                </a:extLst>
              </a:tr>
            </a:tbl>
          </a:graphicData>
        </a:graphic>
      </p:graphicFrame>
      <p:sp>
        <p:nvSpPr>
          <p:cNvPr id="5" name="TextBox 4">
            <a:extLst>
              <a:ext uri="{FF2B5EF4-FFF2-40B4-BE49-F238E27FC236}">
                <a16:creationId xmlns:a16="http://schemas.microsoft.com/office/drawing/2014/main" id="{6C0AD573-826A-499A-AAE7-861D78922749}"/>
              </a:ext>
            </a:extLst>
          </p:cNvPr>
          <p:cNvSpPr txBox="1"/>
          <p:nvPr/>
        </p:nvSpPr>
        <p:spPr>
          <a:xfrm>
            <a:off x="3846857" y="3787204"/>
            <a:ext cx="4499412" cy="1323439"/>
          </a:xfrm>
          <a:prstGeom prst="rect">
            <a:avLst/>
          </a:prstGeom>
          <a:noFill/>
        </p:spPr>
        <p:txBody>
          <a:bodyPr wrap="square" lIns="91440" tIns="45720" rIns="91440" bIns="45720" rtlCol="0" anchor="t">
            <a:spAutoFit/>
          </a:bodyPr>
          <a:lstStyle/>
          <a:p>
            <a:r>
              <a:rPr lang="en-US" sz="2000"/>
              <a:t>Total Parts to Manufacture : 38</a:t>
            </a:r>
            <a:endParaRPr lang="en-US" sz="2000">
              <a:ea typeface="Calibri"/>
              <a:cs typeface="Calibri"/>
            </a:endParaRPr>
          </a:p>
          <a:p>
            <a:r>
              <a:rPr lang="en-US" sz="2000"/>
              <a:t>Total Manufacture Time: 458.5</a:t>
            </a:r>
            <a:endParaRPr lang="en-US" sz="2000">
              <a:ea typeface="Calibri"/>
              <a:cs typeface="Calibri"/>
            </a:endParaRPr>
          </a:p>
          <a:p>
            <a:r>
              <a:rPr lang="en-US" sz="2000"/>
              <a:t>Completed Manufacture Time: 367.5</a:t>
            </a:r>
            <a:endParaRPr lang="en-US" sz="2000">
              <a:ea typeface="Calibri"/>
              <a:cs typeface="Calibri"/>
            </a:endParaRPr>
          </a:p>
          <a:p>
            <a:r>
              <a:rPr lang="en-US" sz="2000"/>
              <a:t>Percent Manufacture Completion: 80%</a:t>
            </a:r>
            <a:endParaRPr lang="en-US" sz="2000">
              <a:cs typeface="Calibri"/>
            </a:endParaRPr>
          </a:p>
        </p:txBody>
      </p:sp>
    </p:spTree>
    <p:extLst>
      <p:ext uri="{BB962C8B-B14F-4D97-AF65-F5344CB8AC3E}">
        <p14:creationId xmlns:p14="http://schemas.microsoft.com/office/powerpoint/2010/main" val="2709409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Project  Status – Purchasing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10" name="Picture 9">
            <a:extLst>
              <a:ext uri="{FF2B5EF4-FFF2-40B4-BE49-F238E27FC236}">
                <a16:creationId xmlns:a16="http://schemas.microsoft.com/office/drawing/2014/main" id="{8DA2133D-0937-FF3E-2A1A-37C09CBD0E1F}"/>
              </a:ext>
            </a:extLst>
          </p:cNvPr>
          <p:cNvPicPr>
            <a:picLocks noChangeAspect="1"/>
          </p:cNvPicPr>
          <p:nvPr/>
        </p:nvPicPr>
        <p:blipFill>
          <a:blip r:embed="rId4"/>
          <a:stretch>
            <a:fillRect/>
          </a:stretch>
        </p:blipFill>
        <p:spPr>
          <a:xfrm>
            <a:off x="479697" y="1055915"/>
            <a:ext cx="9395823" cy="4629454"/>
          </a:xfrm>
          <a:prstGeom prst="rect">
            <a:avLst/>
          </a:prstGeom>
        </p:spPr>
      </p:pic>
    </p:spTree>
    <p:extLst>
      <p:ext uri="{BB962C8B-B14F-4D97-AF65-F5344CB8AC3E}">
        <p14:creationId xmlns:p14="http://schemas.microsoft.com/office/powerpoint/2010/main" val="1694079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1694543" cy="773972"/>
          </a:xfrm>
        </p:spPr>
        <p:txBody>
          <a:bodyPr/>
          <a:lstStyle/>
          <a:p>
            <a:r>
              <a:rPr lang="en-US">
                <a:latin typeface="Hussar Woodtype" panose="02000503000000000000" pitchFamily="50" charset="0"/>
              </a:rPr>
              <a:t>Project  Status – Purchasing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a:extLst>
              <a:ext uri="{FF2B5EF4-FFF2-40B4-BE49-F238E27FC236}">
                <a16:creationId xmlns:a16="http://schemas.microsoft.com/office/drawing/2014/main" id="{20B3DBD1-7569-26F5-F28D-F3F6E99D9234}"/>
              </a:ext>
            </a:extLst>
          </p:cNvPr>
          <p:cNvPicPr>
            <a:picLocks noChangeAspect="1"/>
          </p:cNvPicPr>
          <p:nvPr/>
        </p:nvPicPr>
        <p:blipFill>
          <a:blip r:embed="rId4"/>
          <a:stretch>
            <a:fillRect/>
          </a:stretch>
        </p:blipFill>
        <p:spPr>
          <a:xfrm>
            <a:off x="471738" y="1078961"/>
            <a:ext cx="9501932" cy="4440645"/>
          </a:xfrm>
          <a:prstGeom prst="rect">
            <a:avLst/>
          </a:prstGeom>
        </p:spPr>
      </p:pic>
    </p:spTree>
    <p:extLst>
      <p:ext uri="{BB962C8B-B14F-4D97-AF65-F5344CB8AC3E}">
        <p14:creationId xmlns:p14="http://schemas.microsoft.com/office/powerpoint/2010/main" val="4118776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Project  Status – Purchasing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a:extLst>
              <a:ext uri="{FF2B5EF4-FFF2-40B4-BE49-F238E27FC236}">
                <a16:creationId xmlns:a16="http://schemas.microsoft.com/office/drawing/2014/main" id="{E0C28F32-1D3E-AA60-DA41-444D94B9EC50}"/>
              </a:ext>
            </a:extLst>
          </p:cNvPr>
          <p:cNvPicPr>
            <a:picLocks noChangeAspect="1"/>
          </p:cNvPicPr>
          <p:nvPr/>
        </p:nvPicPr>
        <p:blipFill>
          <a:blip r:embed="rId4"/>
          <a:stretch>
            <a:fillRect/>
          </a:stretch>
        </p:blipFill>
        <p:spPr>
          <a:xfrm>
            <a:off x="495176" y="1305197"/>
            <a:ext cx="10527515" cy="4247606"/>
          </a:xfrm>
          <a:prstGeom prst="rect">
            <a:avLst/>
          </a:prstGeom>
        </p:spPr>
      </p:pic>
    </p:spTree>
    <p:extLst>
      <p:ext uri="{BB962C8B-B14F-4D97-AF65-F5344CB8AC3E}">
        <p14:creationId xmlns:p14="http://schemas.microsoft.com/office/powerpoint/2010/main" val="315124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Project  Status – Purchasing Update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a:extLst>
              <a:ext uri="{FF2B5EF4-FFF2-40B4-BE49-F238E27FC236}">
                <a16:creationId xmlns:a16="http://schemas.microsoft.com/office/drawing/2014/main" id="{BDB5C40F-4642-0049-E03A-AEF218FDB9D1}"/>
              </a:ext>
            </a:extLst>
          </p:cNvPr>
          <p:cNvPicPr>
            <a:picLocks noChangeAspect="1"/>
          </p:cNvPicPr>
          <p:nvPr/>
        </p:nvPicPr>
        <p:blipFill>
          <a:blip r:embed="rId4"/>
          <a:stretch>
            <a:fillRect/>
          </a:stretch>
        </p:blipFill>
        <p:spPr>
          <a:xfrm>
            <a:off x="802924" y="1358814"/>
            <a:ext cx="9580595" cy="2240973"/>
          </a:xfrm>
          <a:prstGeom prst="rect">
            <a:avLst/>
          </a:prstGeom>
        </p:spPr>
      </p:pic>
      <p:sp>
        <p:nvSpPr>
          <p:cNvPr id="8" name="TextBox 7">
            <a:extLst>
              <a:ext uri="{FF2B5EF4-FFF2-40B4-BE49-F238E27FC236}">
                <a16:creationId xmlns:a16="http://schemas.microsoft.com/office/drawing/2014/main" id="{BF58F849-B244-3127-BE43-9AB79BAFC54E}"/>
              </a:ext>
            </a:extLst>
          </p:cNvPr>
          <p:cNvSpPr txBox="1"/>
          <p:nvPr/>
        </p:nvSpPr>
        <p:spPr>
          <a:xfrm>
            <a:off x="995964" y="3902686"/>
            <a:ext cx="5150836" cy="1477328"/>
          </a:xfrm>
          <a:prstGeom prst="rect">
            <a:avLst/>
          </a:prstGeom>
          <a:noFill/>
        </p:spPr>
        <p:txBody>
          <a:bodyPr wrap="square" rtlCol="0">
            <a:spAutoFit/>
          </a:bodyPr>
          <a:lstStyle/>
          <a:p>
            <a:r>
              <a:rPr lang="en-US"/>
              <a:t>Total Parts: 41 (excluding multiples of parts)</a:t>
            </a:r>
          </a:p>
          <a:p>
            <a:r>
              <a:rPr lang="en-US"/>
              <a:t>Percent Purchased: 99%</a:t>
            </a:r>
          </a:p>
          <a:p>
            <a:r>
              <a:rPr lang="en-US"/>
              <a:t>Need To Purchase: Unforeseen Parts </a:t>
            </a:r>
          </a:p>
          <a:p>
            <a:r>
              <a:rPr lang="en-US"/>
              <a:t>Total Spent: $4447.49</a:t>
            </a:r>
          </a:p>
          <a:p>
            <a:r>
              <a:rPr lang="en-US"/>
              <a:t>Remaining Budget: $2552.51</a:t>
            </a:r>
          </a:p>
        </p:txBody>
      </p:sp>
    </p:spTree>
    <p:extLst>
      <p:ext uri="{BB962C8B-B14F-4D97-AF65-F5344CB8AC3E}">
        <p14:creationId xmlns:p14="http://schemas.microsoft.com/office/powerpoint/2010/main" val="172843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Purchases for Testing</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7" name="Table 6">
            <a:extLst>
              <a:ext uri="{FF2B5EF4-FFF2-40B4-BE49-F238E27FC236}">
                <a16:creationId xmlns:a16="http://schemas.microsoft.com/office/drawing/2014/main" id="{3CDB81A2-F814-94CD-0B1C-5254BECD1A36}"/>
              </a:ext>
            </a:extLst>
          </p:cNvPr>
          <p:cNvGraphicFramePr>
            <a:graphicFrameLocks noGrp="1"/>
          </p:cNvGraphicFramePr>
          <p:nvPr>
            <p:extLst>
              <p:ext uri="{D42A27DB-BD31-4B8C-83A1-F6EECF244321}">
                <p14:modId xmlns:p14="http://schemas.microsoft.com/office/powerpoint/2010/main" val="2325269586"/>
              </p:ext>
            </p:extLst>
          </p:nvPr>
        </p:nvGraphicFramePr>
        <p:xfrm>
          <a:off x="156029" y="1078961"/>
          <a:ext cx="9455331" cy="3845560"/>
        </p:xfrm>
        <a:graphic>
          <a:graphicData uri="http://schemas.openxmlformats.org/drawingml/2006/table">
            <a:tbl>
              <a:tblPr firstRow="1" bandRow="1">
                <a:tableStyleId>{5C22544A-7EE6-4342-B048-85BDC9FD1C3A}</a:tableStyleId>
              </a:tblPr>
              <a:tblGrid>
                <a:gridCol w="1349229">
                  <a:extLst>
                    <a:ext uri="{9D8B030D-6E8A-4147-A177-3AD203B41FA5}">
                      <a16:colId xmlns:a16="http://schemas.microsoft.com/office/drawing/2014/main" val="3615063370"/>
                    </a:ext>
                  </a:extLst>
                </a:gridCol>
                <a:gridCol w="529553">
                  <a:extLst>
                    <a:ext uri="{9D8B030D-6E8A-4147-A177-3AD203B41FA5}">
                      <a16:colId xmlns:a16="http://schemas.microsoft.com/office/drawing/2014/main" val="1517049879"/>
                    </a:ext>
                  </a:extLst>
                </a:gridCol>
                <a:gridCol w="779509">
                  <a:extLst>
                    <a:ext uri="{9D8B030D-6E8A-4147-A177-3AD203B41FA5}">
                      <a16:colId xmlns:a16="http://schemas.microsoft.com/office/drawing/2014/main" val="4148302156"/>
                    </a:ext>
                  </a:extLst>
                </a:gridCol>
                <a:gridCol w="1570844">
                  <a:extLst>
                    <a:ext uri="{9D8B030D-6E8A-4147-A177-3AD203B41FA5}">
                      <a16:colId xmlns:a16="http://schemas.microsoft.com/office/drawing/2014/main" val="4233119783"/>
                    </a:ext>
                  </a:extLst>
                </a:gridCol>
                <a:gridCol w="1777097">
                  <a:extLst>
                    <a:ext uri="{9D8B030D-6E8A-4147-A177-3AD203B41FA5}">
                      <a16:colId xmlns:a16="http://schemas.microsoft.com/office/drawing/2014/main" val="1018804473"/>
                    </a:ext>
                  </a:extLst>
                </a:gridCol>
                <a:gridCol w="3449099">
                  <a:extLst>
                    <a:ext uri="{9D8B030D-6E8A-4147-A177-3AD203B41FA5}">
                      <a16:colId xmlns:a16="http://schemas.microsoft.com/office/drawing/2014/main" val="2964320592"/>
                    </a:ext>
                  </a:extLst>
                </a:gridCol>
              </a:tblGrid>
              <a:tr h="370840">
                <a:tc>
                  <a:txBody>
                    <a:bodyPr/>
                    <a:lstStyle/>
                    <a:p>
                      <a:r>
                        <a:rPr lang="en-US"/>
                        <a:t>Item</a:t>
                      </a:r>
                    </a:p>
                  </a:txBody>
                  <a:tcPr/>
                </a:tc>
                <a:tc>
                  <a:txBody>
                    <a:bodyPr/>
                    <a:lstStyle/>
                    <a:p>
                      <a:r>
                        <a:rPr lang="en-US"/>
                        <a:t>Qty</a:t>
                      </a:r>
                    </a:p>
                  </a:txBody>
                  <a:tcPr/>
                </a:tc>
                <a:tc>
                  <a:txBody>
                    <a:bodyPr/>
                    <a:lstStyle/>
                    <a:p>
                      <a:r>
                        <a:rPr lang="en-US"/>
                        <a:t>Price</a:t>
                      </a:r>
                    </a:p>
                  </a:txBody>
                  <a:tcPr/>
                </a:tc>
                <a:tc>
                  <a:txBody>
                    <a:bodyPr/>
                    <a:lstStyle/>
                    <a:p>
                      <a:r>
                        <a:rPr lang="en-US"/>
                        <a:t>Vendor </a:t>
                      </a:r>
                    </a:p>
                  </a:txBody>
                  <a:tcPr/>
                </a:tc>
                <a:tc>
                  <a:txBody>
                    <a:bodyPr/>
                    <a:lstStyle/>
                    <a:p>
                      <a:r>
                        <a:rPr lang="en-US"/>
                        <a:t>Testing Phase</a:t>
                      </a:r>
                    </a:p>
                  </a:txBody>
                  <a:tcPr/>
                </a:tc>
                <a:tc>
                  <a:txBody>
                    <a:bodyPr/>
                    <a:lstStyle/>
                    <a:p>
                      <a:r>
                        <a:rPr lang="en-US"/>
                        <a:t>Purpose</a:t>
                      </a:r>
                    </a:p>
                  </a:txBody>
                  <a:tcPr/>
                </a:tc>
                <a:extLst>
                  <a:ext uri="{0D108BD9-81ED-4DB2-BD59-A6C34878D82A}">
                    <a16:rowId xmlns:a16="http://schemas.microsoft.com/office/drawing/2014/main" val="2426739296"/>
                  </a:ext>
                </a:extLst>
              </a:tr>
              <a:tr h="370840">
                <a:tc>
                  <a:txBody>
                    <a:bodyPr/>
                    <a:lstStyle/>
                    <a:p>
                      <a:r>
                        <a:rPr lang="en-US"/>
                        <a:t>¼’’ Aluminum Plates</a:t>
                      </a:r>
                    </a:p>
                  </a:txBody>
                  <a:tcPr/>
                </a:tc>
                <a:tc>
                  <a:txBody>
                    <a:bodyPr/>
                    <a:lstStyle/>
                    <a:p>
                      <a:r>
                        <a:rPr lang="en-US"/>
                        <a:t>4</a:t>
                      </a:r>
                    </a:p>
                  </a:txBody>
                  <a:tcPr/>
                </a:tc>
                <a:tc>
                  <a:txBody>
                    <a:bodyPr/>
                    <a:lstStyle/>
                    <a:p>
                      <a:r>
                        <a:rPr lang="en-US"/>
                        <a:t>61.99</a:t>
                      </a:r>
                    </a:p>
                  </a:txBody>
                  <a:tcPr/>
                </a:tc>
                <a:tc>
                  <a:txBody>
                    <a:bodyPr/>
                    <a:lstStyle/>
                    <a:p>
                      <a:r>
                        <a:rPr lang="en-US"/>
                        <a:t>Amazon</a:t>
                      </a:r>
                    </a:p>
                  </a:txBody>
                  <a:tcPr/>
                </a:tc>
                <a:tc>
                  <a:txBody>
                    <a:bodyPr/>
                    <a:lstStyle/>
                    <a:p>
                      <a:r>
                        <a:rPr lang="en-US"/>
                        <a:t>Drilling Procedure</a:t>
                      </a:r>
                    </a:p>
                  </a:txBody>
                  <a:tcPr/>
                </a:tc>
                <a:tc>
                  <a:txBody>
                    <a:bodyPr/>
                    <a:lstStyle/>
                    <a:p>
                      <a:r>
                        <a:rPr lang="en-US"/>
                        <a:t>Calibrating automated system, spindle test</a:t>
                      </a:r>
                    </a:p>
                  </a:txBody>
                  <a:tcPr/>
                </a:tc>
                <a:extLst>
                  <a:ext uri="{0D108BD9-81ED-4DB2-BD59-A6C34878D82A}">
                    <a16:rowId xmlns:a16="http://schemas.microsoft.com/office/drawing/2014/main" val="3424104723"/>
                  </a:ext>
                </a:extLst>
              </a:tr>
              <a:tr h="370840">
                <a:tc>
                  <a:txBody>
                    <a:bodyPr/>
                    <a:lstStyle/>
                    <a:p>
                      <a:r>
                        <a:rPr lang="en-US"/>
                        <a:t>Carbide Drill Bits</a:t>
                      </a:r>
                    </a:p>
                  </a:txBody>
                  <a:tcPr/>
                </a:tc>
                <a:tc>
                  <a:txBody>
                    <a:bodyPr/>
                    <a:lstStyle/>
                    <a:p>
                      <a:r>
                        <a:rPr lang="en-US"/>
                        <a:t>5</a:t>
                      </a:r>
                    </a:p>
                  </a:txBody>
                  <a:tcPr/>
                </a:tc>
                <a:tc>
                  <a:txBody>
                    <a:bodyPr/>
                    <a:lstStyle/>
                    <a:p>
                      <a:r>
                        <a:rPr lang="en-US"/>
                        <a:t>33.99</a:t>
                      </a:r>
                    </a:p>
                  </a:txBody>
                  <a:tcPr/>
                </a:tc>
                <a:tc>
                  <a:txBody>
                    <a:bodyPr/>
                    <a:lstStyle/>
                    <a:p>
                      <a:r>
                        <a:rPr lang="en-US"/>
                        <a:t>Drills and Cutters</a:t>
                      </a:r>
                    </a:p>
                  </a:txBody>
                  <a:tcPr/>
                </a:tc>
                <a:tc>
                  <a:txBody>
                    <a:bodyPr/>
                    <a:lstStyle/>
                    <a:p>
                      <a:r>
                        <a:rPr lang="en-US"/>
                        <a:t>Drilling Procedure</a:t>
                      </a:r>
                    </a:p>
                  </a:txBody>
                  <a:tcPr/>
                </a:tc>
                <a:tc>
                  <a:txBody>
                    <a:bodyPr/>
                    <a:lstStyle/>
                    <a:p>
                      <a:r>
                        <a:rPr lang="en-US"/>
                        <a:t>Find optimal drill bit for operation</a:t>
                      </a:r>
                    </a:p>
                  </a:txBody>
                  <a:tcPr/>
                </a:tc>
                <a:extLst>
                  <a:ext uri="{0D108BD9-81ED-4DB2-BD59-A6C34878D82A}">
                    <a16:rowId xmlns:a16="http://schemas.microsoft.com/office/drawing/2014/main" val="2205081034"/>
                  </a:ext>
                </a:extLst>
              </a:tr>
              <a:tr h="370840">
                <a:tc>
                  <a:txBody>
                    <a:bodyPr/>
                    <a:lstStyle/>
                    <a:p>
                      <a:r>
                        <a:rPr lang="en-US"/>
                        <a:t>Cobalt Drill Bits</a:t>
                      </a:r>
                    </a:p>
                  </a:txBody>
                  <a:tcPr/>
                </a:tc>
                <a:tc>
                  <a:txBody>
                    <a:bodyPr/>
                    <a:lstStyle/>
                    <a:p>
                      <a:r>
                        <a:rPr lang="en-US"/>
                        <a:t>5</a:t>
                      </a:r>
                    </a:p>
                  </a:txBody>
                  <a:tcPr/>
                </a:tc>
                <a:tc>
                  <a:txBody>
                    <a:bodyPr/>
                    <a:lstStyle/>
                    <a:p>
                      <a:r>
                        <a:rPr lang="en-US"/>
                        <a:t>16.99</a:t>
                      </a:r>
                    </a:p>
                  </a:txBody>
                  <a:tcPr/>
                </a:tc>
                <a:tc>
                  <a:txBody>
                    <a:bodyPr/>
                    <a:lstStyle/>
                    <a:p>
                      <a:r>
                        <a:rPr lang="en-US"/>
                        <a:t>Drills and Cutters</a:t>
                      </a:r>
                    </a:p>
                  </a:txBody>
                  <a:tcPr/>
                </a:tc>
                <a:tc>
                  <a:txBody>
                    <a:bodyPr/>
                    <a:lstStyle/>
                    <a:p>
                      <a:r>
                        <a:rPr lang="en-US"/>
                        <a:t>Drilling Procedure</a:t>
                      </a:r>
                    </a:p>
                  </a:txBody>
                  <a:tcPr/>
                </a:tc>
                <a:tc>
                  <a:txBody>
                    <a:bodyPr/>
                    <a:lstStyle/>
                    <a:p>
                      <a:r>
                        <a:rPr lang="en-US"/>
                        <a:t>Find optimal drill bit for operation</a:t>
                      </a:r>
                    </a:p>
                  </a:txBody>
                  <a:tcPr/>
                </a:tc>
                <a:extLst>
                  <a:ext uri="{0D108BD9-81ED-4DB2-BD59-A6C34878D82A}">
                    <a16:rowId xmlns:a16="http://schemas.microsoft.com/office/drawing/2014/main" val="2336568225"/>
                  </a:ext>
                </a:extLst>
              </a:tr>
              <a:tr h="370840">
                <a:tc>
                  <a:txBody>
                    <a:bodyPr/>
                    <a:lstStyle/>
                    <a:p>
                      <a:r>
                        <a:rPr lang="en-US"/>
                        <a:t>Multimeter</a:t>
                      </a:r>
                    </a:p>
                  </a:txBody>
                  <a:tcPr/>
                </a:tc>
                <a:tc>
                  <a:txBody>
                    <a:bodyPr/>
                    <a:lstStyle/>
                    <a:p>
                      <a:r>
                        <a:rPr lang="en-US"/>
                        <a:t>1</a:t>
                      </a:r>
                    </a:p>
                  </a:txBody>
                  <a:tcPr/>
                </a:tc>
                <a:tc>
                  <a:txBody>
                    <a:bodyPr/>
                    <a:lstStyle/>
                    <a:p>
                      <a:r>
                        <a:rPr lang="en-US"/>
                        <a:t>26.98</a:t>
                      </a:r>
                    </a:p>
                  </a:txBody>
                  <a:tcPr/>
                </a:tc>
                <a:tc>
                  <a:txBody>
                    <a:bodyPr/>
                    <a:lstStyle/>
                    <a:p>
                      <a:r>
                        <a:rPr lang="en-US"/>
                        <a:t>Amazon</a:t>
                      </a:r>
                    </a:p>
                  </a:txBody>
                  <a:tcPr/>
                </a:tc>
                <a:tc>
                  <a:txBody>
                    <a:bodyPr/>
                    <a:lstStyle/>
                    <a:p>
                      <a:r>
                        <a:rPr lang="en-US"/>
                        <a:t>Current Draw</a:t>
                      </a:r>
                    </a:p>
                  </a:txBody>
                  <a:tcPr/>
                </a:tc>
                <a:tc>
                  <a:txBody>
                    <a:bodyPr/>
                    <a:lstStyle/>
                    <a:p>
                      <a:r>
                        <a:rPr lang="en-US"/>
                        <a:t>Ensure adequate current between power supply and motor drivers</a:t>
                      </a:r>
                    </a:p>
                  </a:txBody>
                  <a:tcPr/>
                </a:tc>
                <a:extLst>
                  <a:ext uri="{0D108BD9-81ED-4DB2-BD59-A6C34878D82A}">
                    <a16:rowId xmlns:a16="http://schemas.microsoft.com/office/drawing/2014/main" val="1442690881"/>
                  </a:ext>
                </a:extLst>
              </a:tr>
              <a:tr h="370840">
                <a:tc>
                  <a:txBody>
                    <a:bodyPr/>
                    <a:lstStyle/>
                    <a:p>
                      <a:r>
                        <a:rPr lang="en-US"/>
                        <a:t>Various Gauge Wire</a:t>
                      </a:r>
                    </a:p>
                  </a:txBody>
                  <a:tcPr/>
                </a:tc>
                <a:tc>
                  <a:txBody>
                    <a:bodyPr/>
                    <a:lstStyle/>
                    <a:p>
                      <a:r>
                        <a:rPr lang="en-US"/>
                        <a:t>1</a:t>
                      </a:r>
                    </a:p>
                  </a:txBody>
                  <a:tcPr/>
                </a:tc>
                <a:tc>
                  <a:txBody>
                    <a:bodyPr/>
                    <a:lstStyle/>
                    <a:p>
                      <a:r>
                        <a:rPr lang="en-US"/>
                        <a:t>15.69</a:t>
                      </a:r>
                    </a:p>
                  </a:txBody>
                  <a:tcPr/>
                </a:tc>
                <a:tc>
                  <a:txBody>
                    <a:bodyPr/>
                    <a:lstStyle/>
                    <a:p>
                      <a:r>
                        <a:rPr lang="en-US"/>
                        <a:t>Amazon</a:t>
                      </a:r>
                    </a:p>
                  </a:txBody>
                  <a:tcPr/>
                </a:tc>
                <a:tc>
                  <a:txBody>
                    <a:bodyPr/>
                    <a:lstStyle/>
                    <a:p>
                      <a:r>
                        <a:rPr lang="en-US"/>
                        <a:t>Current Draw</a:t>
                      </a:r>
                    </a:p>
                  </a:txBody>
                  <a:tcPr/>
                </a:tc>
                <a:tc>
                  <a:txBody>
                    <a:bodyPr/>
                    <a:lstStyle/>
                    <a:p>
                      <a:r>
                        <a:rPr lang="en-US"/>
                        <a:t>Optimizing design through wire selection</a:t>
                      </a:r>
                    </a:p>
                  </a:txBody>
                  <a:tcPr/>
                </a:tc>
                <a:extLst>
                  <a:ext uri="{0D108BD9-81ED-4DB2-BD59-A6C34878D82A}">
                    <a16:rowId xmlns:a16="http://schemas.microsoft.com/office/drawing/2014/main" val="2396651464"/>
                  </a:ext>
                </a:extLst>
              </a:tr>
            </a:tbl>
          </a:graphicData>
        </a:graphic>
      </p:graphicFrame>
      <p:sp>
        <p:nvSpPr>
          <p:cNvPr id="9" name="TextBox 8">
            <a:extLst>
              <a:ext uri="{FF2B5EF4-FFF2-40B4-BE49-F238E27FC236}">
                <a16:creationId xmlns:a16="http://schemas.microsoft.com/office/drawing/2014/main" id="{29378C52-1A31-589D-BD0B-61B260190683}"/>
              </a:ext>
            </a:extLst>
          </p:cNvPr>
          <p:cNvSpPr txBox="1"/>
          <p:nvPr/>
        </p:nvSpPr>
        <p:spPr>
          <a:xfrm>
            <a:off x="9686453" y="1078961"/>
            <a:ext cx="2376752" cy="3693319"/>
          </a:xfrm>
          <a:prstGeom prst="rect">
            <a:avLst/>
          </a:prstGeom>
          <a:noFill/>
        </p:spPr>
        <p:txBody>
          <a:bodyPr wrap="square" rtlCol="0">
            <a:spAutoFit/>
          </a:bodyPr>
          <a:lstStyle/>
          <a:p>
            <a:r>
              <a:rPr lang="en-US"/>
              <a:t>In possession of:</a:t>
            </a:r>
          </a:p>
          <a:p>
            <a:pPr marL="285750" indent="-285750">
              <a:buFont typeface="Arial" panose="020B0604020202020204" pitchFamily="34" charset="0"/>
              <a:buChar char="•"/>
            </a:pPr>
            <a:r>
              <a:rPr lang="en-US"/>
              <a:t>Multimeter</a:t>
            </a:r>
          </a:p>
          <a:p>
            <a:pPr marL="285750" indent="-285750">
              <a:buFont typeface="Arial" panose="020B0604020202020204" pitchFamily="34" charset="0"/>
              <a:buChar char="•"/>
            </a:pPr>
            <a:r>
              <a:rPr lang="en-US"/>
              <a:t>Scrap Wood and Aluminum</a:t>
            </a:r>
          </a:p>
          <a:p>
            <a:pPr marL="285750" indent="-285750">
              <a:buFont typeface="Arial" panose="020B0604020202020204" pitchFamily="34" charset="0"/>
              <a:buChar char="•"/>
            </a:pPr>
            <a:r>
              <a:rPr lang="en-US"/>
              <a:t>Soldering Iron and Equipment</a:t>
            </a:r>
          </a:p>
          <a:p>
            <a:pPr marL="285750" indent="-285750">
              <a:buFont typeface="Arial" panose="020B0604020202020204" pitchFamily="34" charset="0"/>
              <a:buChar char="•"/>
            </a:pPr>
            <a:r>
              <a:rPr lang="en-US"/>
              <a:t>20 AWG Wiring</a:t>
            </a:r>
          </a:p>
          <a:p>
            <a:pPr marL="285750" indent="-285750">
              <a:buFont typeface="Arial" panose="020B0604020202020204" pitchFamily="34" charset="0"/>
              <a:buChar char="•"/>
            </a:pPr>
            <a:r>
              <a:rPr lang="en-US"/>
              <a:t>Arduino Software</a:t>
            </a:r>
          </a:p>
          <a:p>
            <a:pPr marL="285750" indent="-285750">
              <a:buFont typeface="Arial" panose="020B0604020202020204" pitchFamily="34" charset="0"/>
              <a:buChar char="•"/>
            </a:pPr>
            <a:r>
              <a:rPr lang="en-US"/>
              <a:t>Extra Electronic Components for Testing</a:t>
            </a:r>
          </a:p>
          <a:p>
            <a:pPr marL="285750" indent="-285750">
              <a:buFont typeface="Arial" panose="020B0604020202020204" pitchFamily="34" charset="0"/>
              <a:buChar char="•"/>
            </a:pPr>
            <a:r>
              <a:rPr lang="en-US"/>
              <a:t>Variable Power Supply</a:t>
            </a:r>
          </a:p>
        </p:txBody>
      </p:sp>
      <p:sp>
        <p:nvSpPr>
          <p:cNvPr id="10" name="TextBox 9">
            <a:extLst>
              <a:ext uri="{FF2B5EF4-FFF2-40B4-BE49-F238E27FC236}">
                <a16:creationId xmlns:a16="http://schemas.microsoft.com/office/drawing/2014/main" id="{1CF2A91D-3A5B-4DA9-45D0-74AB67AAEF6A}"/>
              </a:ext>
            </a:extLst>
          </p:cNvPr>
          <p:cNvSpPr txBox="1"/>
          <p:nvPr/>
        </p:nvSpPr>
        <p:spPr>
          <a:xfrm>
            <a:off x="1391920" y="5088714"/>
            <a:ext cx="1635760" cy="369332"/>
          </a:xfrm>
          <a:prstGeom prst="rect">
            <a:avLst/>
          </a:prstGeom>
          <a:noFill/>
        </p:spPr>
        <p:txBody>
          <a:bodyPr wrap="square" rtlCol="0">
            <a:spAutoFit/>
          </a:bodyPr>
          <a:lstStyle/>
          <a:p>
            <a:r>
              <a:rPr lang="en-US"/>
              <a:t>Total: $155.64</a:t>
            </a:r>
          </a:p>
        </p:txBody>
      </p:sp>
    </p:spTree>
    <p:extLst>
      <p:ext uri="{BB962C8B-B14F-4D97-AF65-F5344CB8AC3E}">
        <p14:creationId xmlns:p14="http://schemas.microsoft.com/office/powerpoint/2010/main" val="2552499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6"/>
            <a:ext cx="10515600" cy="995589"/>
          </a:xfrm>
        </p:spPr>
        <p:txBody>
          <a:bodyPr>
            <a:normAutofit/>
          </a:bodyPr>
          <a:lstStyle/>
          <a:p>
            <a:r>
              <a:rPr lang="en-US" sz="4000">
                <a:latin typeface="Hussar Woodtype"/>
              </a:rPr>
              <a:t>Risk Analysis &amp; Mitigation Plan Joint 1</a:t>
            </a:r>
            <a:endParaRPr lang="en-US" sz="40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2">
            <a:extLst>
              <a:ext uri="{FF2B5EF4-FFF2-40B4-BE49-F238E27FC236}">
                <a16:creationId xmlns:a16="http://schemas.microsoft.com/office/drawing/2014/main" id="{4F8ABD3B-4090-0B9D-C8EA-F22DFCE6681E}"/>
              </a:ext>
            </a:extLst>
          </p:cNvPr>
          <p:cNvGraphicFramePr>
            <a:graphicFrameLocks noGrp="1"/>
          </p:cNvGraphicFramePr>
          <p:nvPr>
            <p:extLst>
              <p:ext uri="{D42A27DB-BD31-4B8C-83A1-F6EECF244321}">
                <p14:modId xmlns:p14="http://schemas.microsoft.com/office/powerpoint/2010/main" val="3663275040"/>
              </p:ext>
            </p:extLst>
          </p:nvPr>
        </p:nvGraphicFramePr>
        <p:xfrm>
          <a:off x="105727" y="1407344"/>
          <a:ext cx="11980545" cy="2823985"/>
        </p:xfrm>
        <a:graphic>
          <a:graphicData uri="http://schemas.openxmlformats.org/drawingml/2006/table">
            <a:tbl>
              <a:tblPr firstRow="1" bandRow="1">
                <a:tableStyleId>{5C22544A-7EE6-4342-B048-85BDC9FD1C3A}</a:tableStyleId>
              </a:tblPr>
              <a:tblGrid>
                <a:gridCol w="2396109">
                  <a:extLst>
                    <a:ext uri="{9D8B030D-6E8A-4147-A177-3AD203B41FA5}">
                      <a16:colId xmlns:a16="http://schemas.microsoft.com/office/drawing/2014/main" val="2508875709"/>
                    </a:ext>
                  </a:extLst>
                </a:gridCol>
                <a:gridCol w="2396109">
                  <a:extLst>
                    <a:ext uri="{9D8B030D-6E8A-4147-A177-3AD203B41FA5}">
                      <a16:colId xmlns:a16="http://schemas.microsoft.com/office/drawing/2014/main" val="4204121237"/>
                    </a:ext>
                  </a:extLst>
                </a:gridCol>
                <a:gridCol w="2396109">
                  <a:extLst>
                    <a:ext uri="{9D8B030D-6E8A-4147-A177-3AD203B41FA5}">
                      <a16:colId xmlns:a16="http://schemas.microsoft.com/office/drawing/2014/main" val="2009039585"/>
                    </a:ext>
                  </a:extLst>
                </a:gridCol>
                <a:gridCol w="2396109">
                  <a:extLst>
                    <a:ext uri="{9D8B030D-6E8A-4147-A177-3AD203B41FA5}">
                      <a16:colId xmlns:a16="http://schemas.microsoft.com/office/drawing/2014/main" val="1195843685"/>
                    </a:ext>
                  </a:extLst>
                </a:gridCol>
                <a:gridCol w="2396109">
                  <a:extLst>
                    <a:ext uri="{9D8B030D-6E8A-4147-A177-3AD203B41FA5}">
                      <a16:colId xmlns:a16="http://schemas.microsoft.com/office/drawing/2014/main" val="458377711"/>
                    </a:ext>
                  </a:extLst>
                </a:gridCol>
              </a:tblGrid>
              <a:tr h="701529">
                <a:tc>
                  <a:txBody>
                    <a:bodyPr/>
                    <a:lstStyle/>
                    <a:p>
                      <a:pPr algn="ctr"/>
                      <a:r>
                        <a:rPr lang="en-US"/>
                        <a:t>Type of Failure</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Associated Parts</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Probability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Severity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Mitigation</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87948673"/>
                  </a:ext>
                </a:extLst>
              </a:tr>
              <a:tr h="1208056">
                <a:tc>
                  <a:txBody>
                    <a:bodyPr/>
                    <a:lstStyle/>
                    <a:p>
                      <a:pPr lvl="0" algn="ctr">
                        <a:buNone/>
                      </a:pPr>
                      <a:r>
                        <a:rPr lang="en-US" sz="1800" b="0" i="0" u="none" strike="noStrike" noProof="0">
                          <a:solidFill>
                            <a:srgbClr val="000000"/>
                          </a:solidFill>
                          <a:latin typeface="Calibri"/>
                        </a:rPr>
                        <a:t>J1 Rotational Stalling</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sz="1800" b="0" i="0" u="none" strike="noStrike" noProof="0">
                          <a:solidFill>
                            <a:srgbClr val="000000"/>
                          </a:solidFill>
                          <a:latin typeface="Calibri"/>
                        </a:rPr>
                        <a:t>J1 3D Printed Base</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b="0" i="0" u="none" strike="noStrike" noProof="0">
                          <a:solidFill>
                            <a:srgbClr val="000000"/>
                          </a:solidFill>
                          <a:latin typeface="Calibri"/>
                        </a:rPr>
                        <a:t>Lathe out internal walls to improve concentricity</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82384966"/>
                  </a:ext>
                </a:extLst>
              </a:tr>
              <a:tr h="770020">
                <a:tc>
                  <a:txBody>
                    <a:bodyPr/>
                    <a:lstStyle/>
                    <a:p>
                      <a:pPr marL="0" marR="0" lvl="0" indent="0" algn="ctr">
                        <a:lnSpc>
                          <a:spcPct val="100000"/>
                        </a:lnSpc>
                        <a:spcBef>
                          <a:spcPts val="0"/>
                        </a:spcBef>
                        <a:spcAft>
                          <a:spcPts val="0"/>
                        </a:spcAft>
                        <a:buNone/>
                      </a:pPr>
                      <a:r>
                        <a:rPr lang="en-US" sz="1800" b="0" i="0" u="none" strike="noStrike" noProof="0">
                          <a:solidFill>
                            <a:srgbClr val="000000"/>
                          </a:solidFill>
                          <a:latin typeface="Calibri"/>
                        </a:rPr>
                        <a:t>J1 Belt Tensioning Failure</a:t>
                      </a:r>
                    </a:p>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sz="1800" b="0" i="0" u="none" strike="noStrike" noProof="0">
                          <a:solidFill>
                            <a:srgbClr val="000000"/>
                          </a:solidFill>
                          <a:latin typeface="Calibri"/>
                        </a:rPr>
                        <a:t>J1 3D Printed Motor Mount</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b="0" i="0" u="none" strike="noStrike" noProof="0">
                          <a:solidFill>
                            <a:srgbClr val="000000"/>
                          </a:solidFill>
                          <a:latin typeface="Calibri"/>
                        </a:rPr>
                        <a:t>Reprint Motor Mount with Greater Adjustability</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99687376"/>
                  </a:ext>
                </a:extLst>
              </a:tr>
            </a:tbl>
          </a:graphicData>
        </a:graphic>
      </p:graphicFrame>
    </p:spTree>
    <p:extLst>
      <p:ext uri="{BB962C8B-B14F-4D97-AF65-F5344CB8AC3E}">
        <p14:creationId xmlns:p14="http://schemas.microsoft.com/office/powerpoint/2010/main" val="417458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222069" y="3258"/>
            <a:ext cx="11953335" cy="995589"/>
          </a:xfrm>
        </p:spPr>
        <p:txBody>
          <a:bodyPr>
            <a:normAutofit/>
          </a:bodyPr>
          <a:lstStyle/>
          <a:p>
            <a:r>
              <a:rPr lang="en-US" sz="4000">
                <a:latin typeface="Hussar Woodtype" panose="02000503000000000000" pitchFamily="50" charset="0"/>
              </a:rPr>
              <a:t>Risk Analysis &amp; Mitigation Plan Joint 2</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2">
            <a:extLst>
              <a:ext uri="{FF2B5EF4-FFF2-40B4-BE49-F238E27FC236}">
                <a16:creationId xmlns:a16="http://schemas.microsoft.com/office/drawing/2014/main" id="{4F8ABD3B-4090-0B9D-C8EA-F22DFCE6681E}"/>
              </a:ext>
            </a:extLst>
          </p:cNvPr>
          <p:cNvGraphicFramePr>
            <a:graphicFrameLocks noGrp="1"/>
          </p:cNvGraphicFramePr>
          <p:nvPr>
            <p:extLst>
              <p:ext uri="{D42A27DB-BD31-4B8C-83A1-F6EECF244321}">
                <p14:modId xmlns:p14="http://schemas.microsoft.com/office/powerpoint/2010/main" val="2634429729"/>
              </p:ext>
            </p:extLst>
          </p:nvPr>
        </p:nvGraphicFramePr>
        <p:xfrm>
          <a:off x="86391" y="865779"/>
          <a:ext cx="12019218" cy="4981849"/>
        </p:xfrm>
        <a:graphic>
          <a:graphicData uri="http://schemas.openxmlformats.org/drawingml/2006/table">
            <a:tbl>
              <a:tblPr firstRow="1" bandRow="1">
                <a:tableStyleId>{5C22544A-7EE6-4342-B048-85BDC9FD1C3A}</a:tableStyleId>
              </a:tblPr>
              <a:tblGrid>
                <a:gridCol w="2003203">
                  <a:extLst>
                    <a:ext uri="{9D8B030D-6E8A-4147-A177-3AD203B41FA5}">
                      <a16:colId xmlns:a16="http://schemas.microsoft.com/office/drawing/2014/main" val="2508875709"/>
                    </a:ext>
                  </a:extLst>
                </a:gridCol>
                <a:gridCol w="2003203">
                  <a:extLst>
                    <a:ext uri="{9D8B030D-6E8A-4147-A177-3AD203B41FA5}">
                      <a16:colId xmlns:a16="http://schemas.microsoft.com/office/drawing/2014/main" val="4204121237"/>
                    </a:ext>
                  </a:extLst>
                </a:gridCol>
                <a:gridCol w="2003203">
                  <a:extLst>
                    <a:ext uri="{9D8B030D-6E8A-4147-A177-3AD203B41FA5}">
                      <a16:colId xmlns:a16="http://schemas.microsoft.com/office/drawing/2014/main" val="2009039585"/>
                    </a:ext>
                  </a:extLst>
                </a:gridCol>
                <a:gridCol w="2003203">
                  <a:extLst>
                    <a:ext uri="{9D8B030D-6E8A-4147-A177-3AD203B41FA5}">
                      <a16:colId xmlns:a16="http://schemas.microsoft.com/office/drawing/2014/main" val="1195843685"/>
                    </a:ext>
                  </a:extLst>
                </a:gridCol>
                <a:gridCol w="2003203">
                  <a:extLst>
                    <a:ext uri="{9D8B030D-6E8A-4147-A177-3AD203B41FA5}">
                      <a16:colId xmlns:a16="http://schemas.microsoft.com/office/drawing/2014/main" val="458377711"/>
                    </a:ext>
                  </a:extLst>
                </a:gridCol>
                <a:gridCol w="2003203">
                  <a:extLst>
                    <a:ext uri="{9D8B030D-6E8A-4147-A177-3AD203B41FA5}">
                      <a16:colId xmlns:a16="http://schemas.microsoft.com/office/drawing/2014/main" val="2068053654"/>
                    </a:ext>
                  </a:extLst>
                </a:gridCol>
              </a:tblGrid>
              <a:tr h="632987">
                <a:tc>
                  <a:txBody>
                    <a:bodyPr/>
                    <a:lstStyle/>
                    <a:p>
                      <a:pPr algn="ctr"/>
                      <a:r>
                        <a:rPr lang="en-US"/>
                        <a:t>Type of Failure</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Associated Parts</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Probability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Severity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Mitigation</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Photos</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87948673"/>
                  </a:ext>
                </a:extLst>
              </a:tr>
              <a:tr h="1767528">
                <a:tc>
                  <a:txBody>
                    <a:bodyPr/>
                    <a:lstStyle/>
                    <a:p>
                      <a:pPr algn="ctr"/>
                      <a:r>
                        <a:rPr lang="en-US"/>
                        <a:t>Arm Deflection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a:t>Aluminum machined 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Extreme Thickness of part and mill the least amount of material 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82384966"/>
                  </a:ext>
                </a:extLst>
              </a:tr>
              <a:tr h="36673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Belt Tension Failure</a:t>
                      </a:r>
                    </a:p>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J2 Motor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lang="en-US"/>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lang="en-US"/>
                        <a:t>Lubrication, ensure tension is correct during testing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99687376"/>
                  </a:ext>
                </a:extLst>
              </a:tr>
              <a:tr h="918743">
                <a:tc vMerge="1">
                  <a:txBody>
                    <a:bodyPr/>
                    <a:lstStyle/>
                    <a:p>
                      <a:endParaRPr lang="en-US"/>
                    </a:p>
                  </a:txBody>
                  <a:tcPr/>
                </a:tc>
                <a:tc>
                  <a:txBody>
                    <a:bodyPr/>
                    <a:lstStyle/>
                    <a:p>
                      <a:pPr algn="ctr"/>
                      <a:r>
                        <a:rPr lang="en-US"/>
                        <a:t>J2 Aluminum Spindle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7052064"/>
                  </a:ext>
                </a:extLst>
              </a:tr>
              <a:tr h="366732">
                <a:tc rowSpan="3">
                  <a:txBody>
                    <a:bodyPr/>
                    <a:lstStyle/>
                    <a:p>
                      <a:pPr algn="ctr"/>
                      <a:r>
                        <a:rPr lang="en-US"/>
                        <a:t>Torque Failure on Motor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J2 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Ensure motor has high enough holding torque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2634711"/>
                  </a:ext>
                </a:extLst>
              </a:tr>
              <a:tr h="366732">
                <a:tc vMerge="1">
                  <a:txBody>
                    <a:bodyPr/>
                    <a:lstStyle/>
                    <a:p>
                      <a:endParaRPr lang="en-US"/>
                    </a:p>
                  </a:txBody>
                  <a:tcPr/>
                </a:tc>
                <a:tc>
                  <a:txBody>
                    <a:bodyPr/>
                    <a:lstStyle/>
                    <a:p>
                      <a:pPr algn="ctr"/>
                      <a:r>
                        <a:rPr lang="en-US"/>
                        <a:t>J5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06757417"/>
                  </a:ext>
                </a:extLst>
              </a:tr>
              <a:tr h="562395">
                <a:tc vMerge="1">
                  <a:txBody>
                    <a:bodyPr/>
                    <a:lstStyle/>
                    <a:p>
                      <a:endParaRPr lang="en-US"/>
                    </a:p>
                  </a:txBody>
                  <a:tcPr/>
                </a:tc>
                <a:tc>
                  <a:txBody>
                    <a:bodyPr/>
                    <a:lstStyle/>
                    <a:p>
                      <a:pPr algn="ctr"/>
                      <a:r>
                        <a:rPr lang="en-US"/>
                        <a:t>J6 Spindle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17391470"/>
                  </a:ext>
                </a:extLst>
              </a:tr>
            </a:tbl>
          </a:graphicData>
        </a:graphic>
      </p:graphicFrame>
      <p:pic>
        <p:nvPicPr>
          <p:cNvPr id="7" name="Picture 6">
            <a:extLst>
              <a:ext uri="{FF2B5EF4-FFF2-40B4-BE49-F238E27FC236}">
                <a16:creationId xmlns:a16="http://schemas.microsoft.com/office/drawing/2014/main" id="{4EBEA499-C3CE-04B8-A61C-57749627C887}"/>
              </a:ext>
            </a:extLst>
          </p:cNvPr>
          <p:cNvPicPr>
            <a:picLocks noChangeAspect="1"/>
          </p:cNvPicPr>
          <p:nvPr/>
        </p:nvPicPr>
        <p:blipFill rotWithShape="1">
          <a:blip r:embed="rId4"/>
          <a:srcRect l="10095" t="10078" r="1756" b="6137"/>
          <a:stretch/>
        </p:blipFill>
        <p:spPr>
          <a:xfrm>
            <a:off x="10186418" y="1725315"/>
            <a:ext cx="1828800" cy="1310493"/>
          </a:xfrm>
          <a:prstGeom prst="rect">
            <a:avLst/>
          </a:prstGeom>
        </p:spPr>
      </p:pic>
      <p:pic>
        <p:nvPicPr>
          <p:cNvPr id="9" name="Picture 8">
            <a:extLst>
              <a:ext uri="{FF2B5EF4-FFF2-40B4-BE49-F238E27FC236}">
                <a16:creationId xmlns:a16="http://schemas.microsoft.com/office/drawing/2014/main" id="{69CFD09A-34D5-5113-3802-4412C7C0601F}"/>
              </a:ext>
            </a:extLst>
          </p:cNvPr>
          <p:cNvPicPr>
            <a:picLocks noChangeAspect="1"/>
          </p:cNvPicPr>
          <p:nvPr/>
        </p:nvPicPr>
        <p:blipFill rotWithShape="1">
          <a:blip r:embed="rId5"/>
          <a:srcRect l="5811" t="11787" r="3023" b="14722"/>
          <a:stretch/>
        </p:blipFill>
        <p:spPr>
          <a:xfrm>
            <a:off x="10186418" y="3385786"/>
            <a:ext cx="1828801" cy="1019115"/>
          </a:xfrm>
          <a:prstGeom prst="rect">
            <a:avLst/>
          </a:prstGeom>
        </p:spPr>
      </p:pic>
      <p:pic>
        <p:nvPicPr>
          <p:cNvPr id="11" name="Picture 10">
            <a:extLst>
              <a:ext uri="{FF2B5EF4-FFF2-40B4-BE49-F238E27FC236}">
                <a16:creationId xmlns:a16="http://schemas.microsoft.com/office/drawing/2014/main" id="{75CCE92D-C180-482D-E66C-030786F05DEB}"/>
              </a:ext>
            </a:extLst>
          </p:cNvPr>
          <p:cNvPicPr>
            <a:picLocks noChangeAspect="1"/>
          </p:cNvPicPr>
          <p:nvPr/>
        </p:nvPicPr>
        <p:blipFill>
          <a:blip r:embed="rId6"/>
          <a:stretch>
            <a:fillRect/>
          </a:stretch>
        </p:blipFill>
        <p:spPr>
          <a:xfrm>
            <a:off x="10186418" y="4687758"/>
            <a:ext cx="1911695" cy="1019115"/>
          </a:xfrm>
          <a:prstGeom prst="rect">
            <a:avLst/>
          </a:prstGeom>
        </p:spPr>
      </p:pic>
    </p:spTree>
    <p:extLst>
      <p:ext uri="{BB962C8B-B14F-4D97-AF65-F5344CB8AC3E}">
        <p14:creationId xmlns:p14="http://schemas.microsoft.com/office/powerpoint/2010/main" val="305915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6"/>
            <a:ext cx="10515600" cy="995589"/>
          </a:xfrm>
        </p:spPr>
        <p:txBody>
          <a:bodyPr>
            <a:normAutofit/>
          </a:bodyPr>
          <a:lstStyle/>
          <a:p>
            <a:r>
              <a:rPr lang="en-US" sz="4000">
                <a:latin typeface="Hussar Woodtype"/>
              </a:rPr>
              <a:t>Risk Analysis &amp; Mitigation Plan Joint 3</a:t>
            </a:r>
            <a:endParaRPr lang="en-US" sz="48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2">
            <a:extLst>
              <a:ext uri="{FF2B5EF4-FFF2-40B4-BE49-F238E27FC236}">
                <a16:creationId xmlns:a16="http://schemas.microsoft.com/office/drawing/2014/main" id="{4F8ABD3B-4090-0B9D-C8EA-F22DFCE6681E}"/>
              </a:ext>
            </a:extLst>
          </p:cNvPr>
          <p:cNvGraphicFramePr>
            <a:graphicFrameLocks noGrp="1"/>
          </p:cNvGraphicFramePr>
          <p:nvPr>
            <p:extLst>
              <p:ext uri="{D42A27DB-BD31-4B8C-83A1-F6EECF244321}">
                <p14:modId xmlns:p14="http://schemas.microsoft.com/office/powerpoint/2010/main" val="605656347"/>
              </p:ext>
            </p:extLst>
          </p:nvPr>
        </p:nvGraphicFramePr>
        <p:xfrm>
          <a:off x="105727" y="1407344"/>
          <a:ext cx="11980545" cy="3953863"/>
        </p:xfrm>
        <a:graphic>
          <a:graphicData uri="http://schemas.openxmlformats.org/drawingml/2006/table">
            <a:tbl>
              <a:tblPr firstRow="1" bandRow="1">
                <a:tableStyleId>{5C22544A-7EE6-4342-B048-85BDC9FD1C3A}</a:tableStyleId>
              </a:tblPr>
              <a:tblGrid>
                <a:gridCol w="2396109">
                  <a:extLst>
                    <a:ext uri="{9D8B030D-6E8A-4147-A177-3AD203B41FA5}">
                      <a16:colId xmlns:a16="http://schemas.microsoft.com/office/drawing/2014/main" val="2508875709"/>
                    </a:ext>
                  </a:extLst>
                </a:gridCol>
                <a:gridCol w="2396109">
                  <a:extLst>
                    <a:ext uri="{9D8B030D-6E8A-4147-A177-3AD203B41FA5}">
                      <a16:colId xmlns:a16="http://schemas.microsoft.com/office/drawing/2014/main" val="4204121237"/>
                    </a:ext>
                  </a:extLst>
                </a:gridCol>
                <a:gridCol w="2396109">
                  <a:extLst>
                    <a:ext uri="{9D8B030D-6E8A-4147-A177-3AD203B41FA5}">
                      <a16:colId xmlns:a16="http://schemas.microsoft.com/office/drawing/2014/main" val="2009039585"/>
                    </a:ext>
                  </a:extLst>
                </a:gridCol>
                <a:gridCol w="2396109">
                  <a:extLst>
                    <a:ext uri="{9D8B030D-6E8A-4147-A177-3AD203B41FA5}">
                      <a16:colId xmlns:a16="http://schemas.microsoft.com/office/drawing/2014/main" val="1195843685"/>
                    </a:ext>
                  </a:extLst>
                </a:gridCol>
                <a:gridCol w="2396109">
                  <a:extLst>
                    <a:ext uri="{9D8B030D-6E8A-4147-A177-3AD203B41FA5}">
                      <a16:colId xmlns:a16="http://schemas.microsoft.com/office/drawing/2014/main" val="458377711"/>
                    </a:ext>
                  </a:extLst>
                </a:gridCol>
              </a:tblGrid>
              <a:tr h="701529">
                <a:tc>
                  <a:txBody>
                    <a:bodyPr/>
                    <a:lstStyle/>
                    <a:p>
                      <a:pPr algn="ctr"/>
                      <a:r>
                        <a:rPr lang="en-US"/>
                        <a:t>Type of Failure</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Associated Parts</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Probability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Severity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Mitigation</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87948673"/>
                  </a:ext>
                </a:extLst>
              </a:tr>
              <a:tr h="406442">
                <a:tc rowSpan="3">
                  <a:txBody>
                    <a:bodyPr/>
                    <a:lstStyle/>
                    <a:p>
                      <a:pPr marL="0" marR="0" lvl="0" indent="0" algn="ctr" rtl="0" eaLnBrk="1" fontAlgn="auto" latinLnBrk="0" hangingPunct="1">
                        <a:lnSpc>
                          <a:spcPct val="100000"/>
                        </a:lnSpc>
                        <a:spcBef>
                          <a:spcPts val="0"/>
                        </a:spcBef>
                        <a:spcAft>
                          <a:spcPts val="0"/>
                        </a:spcAft>
                        <a:buClrTx/>
                        <a:buSzTx/>
                        <a:buFontTx/>
                        <a:buNone/>
                      </a:pPr>
                      <a:r>
                        <a:rPr lang="en-US"/>
                        <a:t>Belt Tension Failure</a:t>
                      </a:r>
                    </a:p>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J3 Motor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Lubrication, ensure tension is correct during testing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99687376"/>
                  </a:ext>
                </a:extLst>
              </a:tr>
              <a:tr h="262758">
                <a:tc vMerge="1">
                  <a:txBody>
                    <a:bodyPr/>
                    <a:lstStyle/>
                    <a:p>
                      <a:endParaRPr lang="en-US"/>
                    </a:p>
                  </a:txBody>
                  <a:tcPr/>
                </a:tc>
                <a:tc>
                  <a:txBody>
                    <a:bodyPr/>
                    <a:lstStyle/>
                    <a:p>
                      <a:pPr algn="ctr"/>
                      <a:r>
                        <a:rPr lang="en-US"/>
                        <a:t>J3 Aluminum Spindle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7052064"/>
                  </a:ext>
                </a:extLst>
              </a:tr>
              <a:tr h="262758">
                <a:tc v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a:t>J3 Pulleys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v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6716684"/>
                  </a:ext>
                </a:extLst>
              </a:tr>
              <a:tr h="406442">
                <a:tc rowSpan="3">
                  <a:txBody>
                    <a:bodyPr/>
                    <a:lstStyle/>
                    <a:p>
                      <a:pPr algn="ctr"/>
                      <a:r>
                        <a:rPr lang="en-US"/>
                        <a:t>Torque Failure on Motor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J4 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endParaRPr lang="en-US"/>
                    </a:p>
                    <a:p>
                      <a:pPr lvl="0" algn="ctr">
                        <a:buNone/>
                      </a:pPr>
                      <a:r>
                        <a:rPr lang="en-US"/>
                        <a:t>2</a:t>
                      </a:r>
                    </a:p>
                    <a:p>
                      <a:pPr lvl="0" algn="ctr">
                        <a:buNone/>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lang="en-US"/>
                        <a:t>Ensure motor has high enough holding torque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2634711"/>
                  </a:ext>
                </a:extLst>
              </a:tr>
              <a:tr h="377715">
                <a:tc vMerge="1">
                  <a:txBody>
                    <a:bodyPr/>
                    <a:lstStyle/>
                    <a:p>
                      <a:endParaRPr lang="en-US"/>
                    </a:p>
                  </a:txBody>
                  <a:tcPr/>
                </a:tc>
                <a:tc>
                  <a:txBody>
                    <a:bodyPr/>
                    <a:lstStyle/>
                    <a:p>
                      <a:pPr algn="ctr"/>
                      <a:r>
                        <a:rPr lang="en-US"/>
                        <a:t>J5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1606757417"/>
                  </a:ext>
                </a:extLst>
              </a:tr>
              <a:tr h="377715">
                <a:tc vMerge="1">
                  <a:txBody>
                    <a:bodyPr/>
                    <a:lstStyle/>
                    <a:p>
                      <a:endParaRPr lang="en-US"/>
                    </a:p>
                  </a:txBody>
                  <a:tcPr/>
                </a:tc>
                <a:tc>
                  <a:txBody>
                    <a:bodyPr/>
                    <a:lstStyle/>
                    <a:p>
                      <a:pPr algn="ctr"/>
                      <a:r>
                        <a:rPr lang="en-US"/>
                        <a:t>J6 Spindle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2517391470"/>
                  </a:ext>
                </a:extLst>
              </a:tr>
              <a:tr h="952500">
                <a:tc>
                  <a:txBody>
                    <a:bodyPr/>
                    <a:lstStyle/>
                    <a:p>
                      <a:pPr lvl="0" algn="ctr">
                        <a:buNone/>
                      </a:pPr>
                      <a:r>
                        <a:rPr lang="en-US"/>
                        <a:t>Bearing Misalignment</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lvl="0" algn="ctr">
                        <a:buNone/>
                      </a:pPr>
                      <a:r>
                        <a:rPr lang="en-US"/>
                        <a:t>J3 Thrust Bearing</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2</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Press Fit Bearings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6483321"/>
                  </a:ext>
                </a:extLst>
              </a:tr>
            </a:tbl>
          </a:graphicData>
        </a:graphic>
      </p:graphicFrame>
    </p:spTree>
    <p:extLst>
      <p:ext uri="{BB962C8B-B14F-4D97-AF65-F5344CB8AC3E}">
        <p14:creationId xmlns:p14="http://schemas.microsoft.com/office/powerpoint/2010/main" val="425492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6"/>
            <a:ext cx="10515600" cy="995589"/>
          </a:xfrm>
        </p:spPr>
        <p:txBody>
          <a:bodyPr>
            <a:normAutofit/>
          </a:bodyPr>
          <a:lstStyle/>
          <a:p>
            <a:r>
              <a:rPr lang="en-US" sz="4000">
                <a:latin typeface="Hussar Woodtype"/>
              </a:rPr>
              <a:t>Risk Analysis &amp; Mitigation Plan Joint 4</a:t>
            </a:r>
            <a:endParaRPr lang="en-US" sz="40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2">
            <a:extLst>
              <a:ext uri="{FF2B5EF4-FFF2-40B4-BE49-F238E27FC236}">
                <a16:creationId xmlns:a16="http://schemas.microsoft.com/office/drawing/2014/main" id="{4F8ABD3B-4090-0B9D-C8EA-F22DFCE6681E}"/>
              </a:ext>
            </a:extLst>
          </p:cNvPr>
          <p:cNvGraphicFramePr>
            <a:graphicFrameLocks noGrp="1"/>
          </p:cNvGraphicFramePr>
          <p:nvPr>
            <p:extLst>
              <p:ext uri="{D42A27DB-BD31-4B8C-83A1-F6EECF244321}">
                <p14:modId xmlns:p14="http://schemas.microsoft.com/office/powerpoint/2010/main" val="3796503181"/>
              </p:ext>
            </p:extLst>
          </p:nvPr>
        </p:nvGraphicFramePr>
        <p:xfrm>
          <a:off x="105727" y="1407344"/>
          <a:ext cx="11980545" cy="3482829"/>
        </p:xfrm>
        <a:graphic>
          <a:graphicData uri="http://schemas.openxmlformats.org/drawingml/2006/table">
            <a:tbl>
              <a:tblPr firstRow="1" bandRow="1">
                <a:tableStyleId>{5C22544A-7EE6-4342-B048-85BDC9FD1C3A}</a:tableStyleId>
              </a:tblPr>
              <a:tblGrid>
                <a:gridCol w="2396109">
                  <a:extLst>
                    <a:ext uri="{9D8B030D-6E8A-4147-A177-3AD203B41FA5}">
                      <a16:colId xmlns:a16="http://schemas.microsoft.com/office/drawing/2014/main" val="2508875709"/>
                    </a:ext>
                  </a:extLst>
                </a:gridCol>
                <a:gridCol w="2396109">
                  <a:extLst>
                    <a:ext uri="{9D8B030D-6E8A-4147-A177-3AD203B41FA5}">
                      <a16:colId xmlns:a16="http://schemas.microsoft.com/office/drawing/2014/main" val="4204121237"/>
                    </a:ext>
                  </a:extLst>
                </a:gridCol>
                <a:gridCol w="2396109">
                  <a:extLst>
                    <a:ext uri="{9D8B030D-6E8A-4147-A177-3AD203B41FA5}">
                      <a16:colId xmlns:a16="http://schemas.microsoft.com/office/drawing/2014/main" val="2009039585"/>
                    </a:ext>
                  </a:extLst>
                </a:gridCol>
                <a:gridCol w="2396109">
                  <a:extLst>
                    <a:ext uri="{9D8B030D-6E8A-4147-A177-3AD203B41FA5}">
                      <a16:colId xmlns:a16="http://schemas.microsoft.com/office/drawing/2014/main" val="1195843685"/>
                    </a:ext>
                  </a:extLst>
                </a:gridCol>
                <a:gridCol w="2396109">
                  <a:extLst>
                    <a:ext uri="{9D8B030D-6E8A-4147-A177-3AD203B41FA5}">
                      <a16:colId xmlns:a16="http://schemas.microsoft.com/office/drawing/2014/main" val="458377711"/>
                    </a:ext>
                  </a:extLst>
                </a:gridCol>
              </a:tblGrid>
              <a:tr h="701529">
                <a:tc>
                  <a:txBody>
                    <a:bodyPr/>
                    <a:lstStyle/>
                    <a:p>
                      <a:pPr algn="ctr"/>
                      <a:r>
                        <a:rPr lang="en-US"/>
                        <a:t>Type of Failure</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Associated Parts</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Probability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Severity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Mitigation</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87948673"/>
                  </a:ext>
                </a:extLst>
              </a:tr>
              <a:tr h="406441">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Rotational Stalling</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lvl="0" algn="ctr">
                        <a:buNone/>
                      </a:pPr>
                      <a:r>
                        <a:rPr lang="en-US"/>
                        <a:t>J4 Main Shaft</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6</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8</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a:t>Lathe out internal walls to improve concentricity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999687376"/>
                  </a:ext>
                </a:extLst>
              </a:tr>
              <a:tr h="406442">
                <a:tc rowSpan="2">
                  <a:txBody>
                    <a:bodyPr/>
                    <a:lstStyle/>
                    <a:p>
                      <a:pPr lvl="0" algn="ctr">
                        <a:buNone/>
                      </a:pPr>
                      <a:r>
                        <a:rPr lang="en-US"/>
                        <a:t>Belt Tension Failure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J4 Motor Gear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endParaRPr lang="en-US"/>
                    </a:p>
                    <a:p>
                      <a:pPr lvl="0" algn="ctr">
                        <a:buNone/>
                      </a:pPr>
                      <a:r>
                        <a:rPr lang="en-US"/>
                        <a:t>4</a:t>
                      </a:r>
                    </a:p>
                    <a:p>
                      <a:pPr lvl="0" algn="ctr">
                        <a:buNone/>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lvl="0" algn="ctr">
                        <a:buNone/>
                      </a:pPr>
                      <a:r>
                        <a:rPr lang="en-US"/>
                        <a:t>Make Guidance Walls taller + Print a thicker or thinner Spacer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2634711"/>
                  </a:ext>
                </a:extLst>
              </a:tr>
              <a:tr h="377715">
                <a:tc vMerge="1">
                  <a:txBody>
                    <a:bodyPr/>
                    <a:lstStyle/>
                    <a:p>
                      <a:endParaRPr lang="en-US"/>
                    </a:p>
                  </a:txBody>
                  <a:tcPr/>
                </a:tc>
                <a:tc>
                  <a:txBody>
                    <a:bodyPr/>
                    <a:lstStyle/>
                    <a:p>
                      <a:pPr algn="ctr"/>
                      <a:r>
                        <a:rPr lang="en-US"/>
                        <a:t>J4 Spacer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1606757417"/>
                  </a:ext>
                </a:extLst>
              </a:tr>
              <a:tr h="952500">
                <a:tc>
                  <a:txBody>
                    <a:bodyPr/>
                    <a:lstStyle/>
                    <a:p>
                      <a:pPr lvl="0" algn="ctr">
                        <a:buNone/>
                      </a:pPr>
                      <a:r>
                        <a:rPr lang="en-US"/>
                        <a:t>Bearing Misalignment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a:t>J4 Needle Thrust Bearing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85000"/>
                      </a:schemeClr>
                    </a:solidFill>
                  </a:tcPr>
                </a:tc>
                <a:tc>
                  <a:txBody>
                    <a:bodyPr/>
                    <a:lstStyle/>
                    <a:p>
                      <a:pPr lvl="0" algn="ctr">
                        <a:buNone/>
                      </a:pP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a:t>Press Fit Bearings</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483321"/>
                  </a:ext>
                </a:extLst>
              </a:tr>
            </a:tbl>
          </a:graphicData>
        </a:graphic>
      </p:graphicFrame>
    </p:spTree>
    <p:extLst>
      <p:ext uri="{BB962C8B-B14F-4D97-AF65-F5344CB8AC3E}">
        <p14:creationId xmlns:p14="http://schemas.microsoft.com/office/powerpoint/2010/main" val="210113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Changes Since PDR</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1219199"/>
            <a:ext cx="5946978" cy="424731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Bahnschrift Light"/>
              </a:rPr>
              <a:t>Critical Design Changes</a:t>
            </a:r>
          </a:p>
          <a:p>
            <a:pPr marL="285750" indent="-285750">
              <a:buFont typeface="Arial" panose="020B0604020202020204" pitchFamily="34" charset="0"/>
              <a:buChar char="•"/>
            </a:pPr>
            <a:r>
              <a:rPr lang="en-US">
                <a:latin typeface="Bahnschrift Light"/>
              </a:rPr>
              <a:t>Return to 6DOF Robotic Arm design</a:t>
            </a:r>
          </a:p>
          <a:p>
            <a:pPr marL="742950" lvl="1" indent="-285750">
              <a:buFont typeface="Arial" panose="020B0604020202020204" pitchFamily="34" charset="0"/>
              <a:buChar char="•"/>
            </a:pPr>
            <a:r>
              <a:rPr lang="en-US">
                <a:latin typeface="Bahnschrift Light"/>
              </a:rPr>
              <a:t>Design overhaul heavily based on Annin Robotics Inspiration</a:t>
            </a:r>
          </a:p>
          <a:p>
            <a:pPr marL="742950" lvl="1" indent="-285750">
              <a:buFont typeface="Arial" panose="020B0604020202020204" pitchFamily="34" charset="0"/>
              <a:buChar char="•"/>
            </a:pPr>
            <a:r>
              <a:rPr lang="en-US">
                <a:latin typeface="Bahnschrift Light"/>
              </a:rPr>
              <a:t>Interpretation of original design</a:t>
            </a:r>
          </a:p>
          <a:p>
            <a:pPr marL="742950" lvl="1" indent="-285750">
              <a:buFont typeface="Arial" panose="020B0604020202020204" pitchFamily="34" charset="0"/>
              <a:buChar char="•"/>
            </a:pPr>
            <a:endParaRPr lang="en-US">
              <a:latin typeface="Bahnschrift Light" panose="020B0502040204020203" pitchFamily="34" charset="0"/>
            </a:endParaRPr>
          </a:p>
          <a:p>
            <a:pPr marL="285750" indent="-285750">
              <a:buFont typeface="Arial" panose="020B0604020202020204" pitchFamily="34" charset="0"/>
              <a:buChar char="•"/>
            </a:pPr>
            <a:r>
              <a:rPr lang="en-US">
                <a:latin typeface="Bahnschrift Light"/>
              </a:rPr>
              <a:t>Changes made to:</a:t>
            </a:r>
          </a:p>
          <a:p>
            <a:pPr marL="742950" lvl="1" indent="-285750">
              <a:buFont typeface="Arial" panose="020B0604020202020204" pitchFamily="34" charset="0"/>
              <a:buChar char="•"/>
            </a:pPr>
            <a:r>
              <a:rPr lang="en-US">
                <a:latin typeface="Bahnschrift Light"/>
              </a:rPr>
              <a:t>Appearance</a:t>
            </a:r>
          </a:p>
          <a:p>
            <a:pPr marL="742950" lvl="1" indent="-285750">
              <a:buFont typeface="Arial" panose="020B0604020202020204" pitchFamily="34" charset="0"/>
              <a:buChar char="•"/>
            </a:pPr>
            <a:r>
              <a:rPr lang="en-US">
                <a:latin typeface="Bahnschrift Light"/>
              </a:rPr>
              <a:t>System interactions</a:t>
            </a:r>
          </a:p>
          <a:p>
            <a:pPr marL="742950" lvl="1" indent="-285750">
              <a:buFont typeface="Arial" panose="020B0604020202020204" pitchFamily="34" charset="0"/>
              <a:buChar char="•"/>
            </a:pPr>
            <a:r>
              <a:rPr lang="en-US">
                <a:latin typeface="Bahnschrift Light"/>
              </a:rPr>
              <a:t>Coding suite</a:t>
            </a:r>
          </a:p>
          <a:p>
            <a:pPr marL="285750" indent="-285750">
              <a:buFont typeface="Arial" panose="020B0604020202020204" pitchFamily="34" charset="0"/>
              <a:buChar char="•"/>
            </a:pPr>
            <a:r>
              <a:rPr lang="en-US">
                <a:latin typeface="Bahnschrift Light"/>
              </a:rPr>
              <a:t>Advantages</a:t>
            </a:r>
          </a:p>
          <a:p>
            <a:pPr marL="742950" lvl="1" indent="-285750">
              <a:buFont typeface="Arial" panose="020B0604020202020204" pitchFamily="34" charset="0"/>
              <a:buChar char="•"/>
            </a:pPr>
            <a:r>
              <a:rPr lang="en-US">
                <a:latin typeface="Bahnschrift Light"/>
              </a:rPr>
              <a:t>Efficiency in design process</a:t>
            </a:r>
          </a:p>
          <a:p>
            <a:pPr marL="285750" indent="-285750">
              <a:buFont typeface="Arial" panose="020B0604020202020204" pitchFamily="34" charset="0"/>
              <a:buChar char="•"/>
            </a:pPr>
            <a:r>
              <a:rPr lang="en-US">
                <a:latin typeface="Bahnschrift Light"/>
              </a:rPr>
              <a:t>Updates on where the team is at                     currently</a:t>
            </a:r>
            <a:endParaRPr lang="en-US">
              <a:latin typeface="Bahnschrift Light" panose="020B0502040204020203" pitchFamily="34" charset="0"/>
            </a:endParaRPr>
          </a:p>
          <a:p>
            <a:pPr marL="742950" lvl="1" indent="-285750">
              <a:buFont typeface="Arial" panose="020B0604020202020204" pitchFamily="34" charset="0"/>
              <a:buChar char="•"/>
            </a:pPr>
            <a:endParaRPr lang="en-US">
              <a:latin typeface="Bahnschrift Light" panose="020B0502040204020203" pitchFamily="34" charset="0"/>
            </a:endParaRP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3" name="Picture 2" descr="Annin Robotics - open source 6 axis robots you can build yourself">
            <a:extLst>
              <a:ext uri="{FF2B5EF4-FFF2-40B4-BE49-F238E27FC236}">
                <a16:creationId xmlns:a16="http://schemas.microsoft.com/office/drawing/2014/main" id="{6564DD53-673D-45F9-5BED-292D4EB8C613}"/>
              </a:ext>
            </a:extLst>
          </p:cNvPr>
          <p:cNvPicPr>
            <a:picLocks noChangeAspect="1"/>
          </p:cNvPicPr>
          <p:nvPr/>
        </p:nvPicPr>
        <p:blipFill>
          <a:blip r:embed="rId4"/>
          <a:stretch>
            <a:fillRect/>
          </a:stretch>
        </p:blipFill>
        <p:spPr>
          <a:xfrm>
            <a:off x="8498694" y="313316"/>
            <a:ext cx="3182318" cy="4042991"/>
          </a:xfrm>
          <a:prstGeom prst="rect">
            <a:avLst/>
          </a:prstGeom>
        </p:spPr>
      </p:pic>
      <p:pic>
        <p:nvPicPr>
          <p:cNvPr id="5" name="Picture 4" descr="Annin Robotics - open source 6 axis robots you can build yourself">
            <a:extLst>
              <a:ext uri="{FF2B5EF4-FFF2-40B4-BE49-F238E27FC236}">
                <a16:creationId xmlns:a16="http://schemas.microsoft.com/office/drawing/2014/main" id="{C41FFD7E-A813-6E03-C991-0FF099366455}"/>
              </a:ext>
            </a:extLst>
          </p:cNvPr>
          <p:cNvPicPr>
            <a:picLocks noChangeAspect="1"/>
          </p:cNvPicPr>
          <p:nvPr/>
        </p:nvPicPr>
        <p:blipFill>
          <a:blip r:embed="rId5"/>
          <a:stretch>
            <a:fillRect/>
          </a:stretch>
        </p:blipFill>
        <p:spPr>
          <a:xfrm>
            <a:off x="4935412" y="2452344"/>
            <a:ext cx="3376046" cy="3096689"/>
          </a:xfrm>
          <a:prstGeom prst="rect">
            <a:avLst/>
          </a:prstGeom>
        </p:spPr>
      </p:pic>
    </p:spTree>
    <p:extLst>
      <p:ext uri="{BB962C8B-B14F-4D97-AF65-F5344CB8AC3E}">
        <p14:creationId xmlns:p14="http://schemas.microsoft.com/office/powerpoint/2010/main" val="1257923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46314" y="65306"/>
            <a:ext cx="10515600" cy="995589"/>
          </a:xfrm>
        </p:spPr>
        <p:txBody>
          <a:bodyPr>
            <a:normAutofit/>
          </a:bodyPr>
          <a:lstStyle/>
          <a:p>
            <a:r>
              <a:rPr lang="en-US" sz="4000">
                <a:latin typeface="Hussar Woodtype"/>
              </a:rPr>
              <a:t>Risk Analysis &amp; Mitigation Plan Joint 5/6</a:t>
            </a:r>
            <a:endParaRPr lang="en-US" sz="40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3" name="Table 2">
            <a:extLst>
              <a:ext uri="{FF2B5EF4-FFF2-40B4-BE49-F238E27FC236}">
                <a16:creationId xmlns:a16="http://schemas.microsoft.com/office/drawing/2014/main" id="{4F8ABD3B-4090-0B9D-C8EA-F22DFCE6681E}"/>
              </a:ext>
            </a:extLst>
          </p:cNvPr>
          <p:cNvGraphicFramePr>
            <a:graphicFrameLocks noGrp="1"/>
          </p:cNvGraphicFramePr>
          <p:nvPr>
            <p:extLst>
              <p:ext uri="{D42A27DB-BD31-4B8C-83A1-F6EECF244321}">
                <p14:modId xmlns:p14="http://schemas.microsoft.com/office/powerpoint/2010/main" val="2673696629"/>
              </p:ext>
            </p:extLst>
          </p:nvPr>
        </p:nvGraphicFramePr>
        <p:xfrm>
          <a:off x="105727" y="1058632"/>
          <a:ext cx="11980545" cy="4757487"/>
        </p:xfrm>
        <a:graphic>
          <a:graphicData uri="http://schemas.openxmlformats.org/drawingml/2006/table">
            <a:tbl>
              <a:tblPr firstRow="1" bandRow="1">
                <a:tableStyleId>{5C22544A-7EE6-4342-B048-85BDC9FD1C3A}</a:tableStyleId>
              </a:tblPr>
              <a:tblGrid>
                <a:gridCol w="2396109">
                  <a:extLst>
                    <a:ext uri="{9D8B030D-6E8A-4147-A177-3AD203B41FA5}">
                      <a16:colId xmlns:a16="http://schemas.microsoft.com/office/drawing/2014/main" val="2508875709"/>
                    </a:ext>
                  </a:extLst>
                </a:gridCol>
                <a:gridCol w="2396109">
                  <a:extLst>
                    <a:ext uri="{9D8B030D-6E8A-4147-A177-3AD203B41FA5}">
                      <a16:colId xmlns:a16="http://schemas.microsoft.com/office/drawing/2014/main" val="4204121237"/>
                    </a:ext>
                  </a:extLst>
                </a:gridCol>
                <a:gridCol w="2396109">
                  <a:extLst>
                    <a:ext uri="{9D8B030D-6E8A-4147-A177-3AD203B41FA5}">
                      <a16:colId xmlns:a16="http://schemas.microsoft.com/office/drawing/2014/main" val="2009039585"/>
                    </a:ext>
                  </a:extLst>
                </a:gridCol>
                <a:gridCol w="2396109">
                  <a:extLst>
                    <a:ext uri="{9D8B030D-6E8A-4147-A177-3AD203B41FA5}">
                      <a16:colId xmlns:a16="http://schemas.microsoft.com/office/drawing/2014/main" val="1195843685"/>
                    </a:ext>
                  </a:extLst>
                </a:gridCol>
                <a:gridCol w="2396109">
                  <a:extLst>
                    <a:ext uri="{9D8B030D-6E8A-4147-A177-3AD203B41FA5}">
                      <a16:colId xmlns:a16="http://schemas.microsoft.com/office/drawing/2014/main" val="458377711"/>
                    </a:ext>
                  </a:extLst>
                </a:gridCol>
              </a:tblGrid>
              <a:tr h="658174">
                <a:tc>
                  <a:txBody>
                    <a:bodyPr/>
                    <a:lstStyle/>
                    <a:p>
                      <a:pPr algn="ctr"/>
                      <a:r>
                        <a:rPr lang="en-US"/>
                        <a:t>Type of Failure</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Associated Parts</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Probability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Severity (1-10)</a:t>
                      </a:r>
                    </a:p>
                  </a:txBody>
                  <a:tcP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t>Mitigation</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87948673"/>
                  </a:ext>
                </a:extLst>
              </a:tr>
              <a:tr h="612254">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J5 Belt Tension Failure</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lvl="0" algn="ctr">
                        <a:buNone/>
                      </a:pPr>
                      <a:r>
                        <a:rPr lang="en-US" sz="1800" b="0" i="0" u="none" strike="noStrike" noProof="0">
                          <a:solidFill>
                            <a:srgbClr val="000000"/>
                          </a:solidFill>
                          <a:latin typeface="Calibri"/>
                        </a:rPr>
                        <a:t>J5 Tension Guide</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a:t>2</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a:t>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b="0" i="0" u="none" strike="noStrike" noProof="0">
                          <a:solidFill>
                            <a:srgbClr val="000000"/>
                          </a:solidFill>
                          <a:latin typeface="Calibri"/>
                        </a:rPr>
                        <a:t>Remove material from the J5 Housing</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999687376"/>
                  </a:ext>
                </a:extLst>
              </a:tr>
              <a:tr h="750011">
                <a:tc rowSpan="3">
                  <a:txBody>
                    <a:bodyPr/>
                    <a:lstStyle/>
                    <a:p>
                      <a:pPr lvl="0" algn="ctr">
                        <a:buNone/>
                      </a:pPr>
                      <a:r>
                        <a:rPr lang="en-US" sz="1800" b="0" i="0" u="none" strike="noStrike" noProof="0">
                          <a:solidFill>
                            <a:srgbClr val="000000"/>
                          </a:solidFill>
                          <a:latin typeface="Calibri"/>
                        </a:rPr>
                        <a:t>J5 Seizing</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sz="1800" b="0" i="0" u="none" strike="noStrike" noProof="0">
                          <a:solidFill>
                            <a:srgbClr val="000000"/>
                          </a:solidFill>
                          <a:latin typeface="Calibri"/>
                        </a:rPr>
                        <a:t>J5 Tension Guide</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2</a:t>
                      </a:r>
                    </a:p>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lvl="0" algn="ctr">
                        <a:buNone/>
                      </a:pPr>
                      <a:r>
                        <a:rPr lang="en-US" sz="1800" b="0" i="0" u="none" strike="noStrike" noProof="0">
                          <a:solidFill>
                            <a:srgbClr val="000000"/>
                          </a:solidFill>
                          <a:latin typeface="Calibri"/>
                        </a:rPr>
                        <a:t>Lubricant, Brass Bushing or Interests</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2634711"/>
                  </a:ext>
                </a:extLst>
              </a:tr>
              <a:tr h="903074">
                <a:tc vMerge="1">
                  <a:txBody>
                    <a:bodyPr/>
                    <a:lstStyle/>
                    <a:p>
                      <a:endParaRPr lang="en-US"/>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sz="1800" b="0" i="0" u="none" strike="noStrike" noProof="0">
                          <a:solidFill>
                            <a:srgbClr val="000000"/>
                          </a:solidFill>
                          <a:latin typeface="Calibri"/>
                        </a:rPr>
                        <a:t>J5 Bearing Post</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483321"/>
                  </a:ext>
                </a:extLst>
              </a:tr>
              <a:tr h="903074">
                <a:tc vMerge="1">
                  <a:txBody>
                    <a:bodyPr/>
                    <a:lstStyle/>
                    <a:p>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F00"/>
                    </a:solidFill>
                  </a:tcPr>
                </a:tc>
                <a:tc>
                  <a:txBody>
                    <a:bodyPr/>
                    <a:lstStyle/>
                    <a:p>
                      <a:pPr lvl="0" algn="ctr">
                        <a:buNone/>
                      </a:pPr>
                      <a:r>
                        <a:rPr lang="en-US" sz="1800" b="0" i="0" u="none" strike="noStrike" noProof="0">
                          <a:solidFill>
                            <a:srgbClr val="000000"/>
                          </a:solidFill>
                          <a:latin typeface="Calibri"/>
                        </a:rPr>
                        <a:t>J5 Carriage</a:t>
                      </a:r>
                      <a:endParaRPr lang="en-US" sz="1800"/>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a:t>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US" sz="1800"/>
                        <a:t>2</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03815603"/>
                  </a:ext>
                </a:extLst>
              </a:tr>
              <a:tr h="903074">
                <a:tc>
                  <a:txBody>
                    <a:bodyPr/>
                    <a:lstStyle/>
                    <a:p>
                      <a:pPr lvl="0" algn="ctr">
                        <a:buNone/>
                      </a:pPr>
                      <a:r>
                        <a:rPr lang="en-US" sz="1800" b="0" i="0" u="none" strike="noStrike" noProof="0">
                          <a:solidFill>
                            <a:srgbClr val="000000"/>
                          </a:solidFill>
                          <a:latin typeface="Calibri"/>
                        </a:rPr>
                        <a:t>J6 Severe Spindle Deflection</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lvl="0" algn="ctr">
                        <a:buNone/>
                      </a:pPr>
                      <a:r>
                        <a:rPr lang="en-US" sz="1800" b="0" i="0" u="none" strike="noStrike" noProof="0">
                          <a:solidFill>
                            <a:srgbClr val="000000"/>
                          </a:solidFill>
                          <a:latin typeface="Calibri"/>
                        </a:rPr>
                        <a:t>J6 Spindle Housing</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a:t>8</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a:t>2</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800" b="0" i="0" u="none" strike="noStrike" noProof="0">
                          <a:solidFill>
                            <a:srgbClr val="000000"/>
                          </a:solidFill>
                          <a:latin typeface="Calibri"/>
                        </a:rPr>
                        <a:t>Print secondary support cover</a:t>
                      </a:r>
                      <a:endParaRPr lang="en-US" sz="180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361656109"/>
                  </a:ext>
                </a:extLst>
              </a:tr>
            </a:tbl>
          </a:graphicData>
        </a:graphic>
      </p:graphicFrame>
    </p:spTree>
    <p:extLst>
      <p:ext uri="{BB962C8B-B14F-4D97-AF65-F5344CB8AC3E}">
        <p14:creationId xmlns:p14="http://schemas.microsoft.com/office/powerpoint/2010/main" val="3135991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D9F7-4AE9-7B62-5495-33E378BA6C79}"/>
              </a:ext>
            </a:extLst>
          </p:cNvPr>
          <p:cNvSpPr>
            <a:spLocks noGrp="1"/>
          </p:cNvSpPr>
          <p:nvPr>
            <p:ph type="title"/>
          </p:nvPr>
        </p:nvSpPr>
        <p:spPr>
          <a:xfrm>
            <a:off x="164893" y="48478"/>
            <a:ext cx="10515600" cy="1151042"/>
          </a:xfrm>
        </p:spPr>
        <p:txBody>
          <a:bodyPr>
            <a:normAutofit/>
          </a:bodyPr>
          <a:lstStyle/>
          <a:p>
            <a:r>
              <a:rPr lang="en-US" sz="4000">
                <a:latin typeface="Hussar Woodtype"/>
              </a:rPr>
              <a:t>Risk Analysis &amp; Mitigation Electrical Design </a:t>
            </a:r>
            <a:endParaRPr lang="en-US" sz="4000"/>
          </a:p>
        </p:txBody>
      </p:sp>
      <p:graphicFrame>
        <p:nvGraphicFramePr>
          <p:cNvPr id="4" name="Content Placeholder 3">
            <a:extLst>
              <a:ext uri="{FF2B5EF4-FFF2-40B4-BE49-F238E27FC236}">
                <a16:creationId xmlns:a16="http://schemas.microsoft.com/office/drawing/2014/main" id="{805FA046-20BE-F98B-ABD2-76E83927E437}"/>
              </a:ext>
            </a:extLst>
          </p:cNvPr>
          <p:cNvGraphicFramePr>
            <a:graphicFrameLocks noGrp="1"/>
          </p:cNvGraphicFramePr>
          <p:nvPr>
            <p:ph idx="1"/>
            <p:extLst>
              <p:ext uri="{D42A27DB-BD31-4B8C-83A1-F6EECF244321}">
                <p14:modId xmlns:p14="http://schemas.microsoft.com/office/powerpoint/2010/main" val="2632657293"/>
              </p:ext>
            </p:extLst>
          </p:nvPr>
        </p:nvGraphicFramePr>
        <p:xfrm>
          <a:off x="164893" y="1244184"/>
          <a:ext cx="11827239" cy="5400446"/>
        </p:xfrm>
        <a:graphic>
          <a:graphicData uri="http://schemas.openxmlformats.org/drawingml/2006/table">
            <a:tbl>
              <a:tblPr firstRow="1" bandRow="1">
                <a:tableStyleId>{073A0DAA-6AF3-43AB-8588-CEC1D06C72B9}</a:tableStyleId>
              </a:tblPr>
              <a:tblGrid>
                <a:gridCol w="2457827">
                  <a:extLst>
                    <a:ext uri="{9D8B030D-6E8A-4147-A177-3AD203B41FA5}">
                      <a16:colId xmlns:a16="http://schemas.microsoft.com/office/drawing/2014/main" val="476979294"/>
                    </a:ext>
                  </a:extLst>
                </a:gridCol>
                <a:gridCol w="2342353">
                  <a:extLst>
                    <a:ext uri="{9D8B030D-6E8A-4147-A177-3AD203B41FA5}">
                      <a16:colId xmlns:a16="http://schemas.microsoft.com/office/drawing/2014/main" val="2710198632"/>
                    </a:ext>
                  </a:extLst>
                </a:gridCol>
                <a:gridCol w="2342353">
                  <a:extLst>
                    <a:ext uri="{9D8B030D-6E8A-4147-A177-3AD203B41FA5}">
                      <a16:colId xmlns:a16="http://schemas.microsoft.com/office/drawing/2014/main" val="1504833864"/>
                    </a:ext>
                  </a:extLst>
                </a:gridCol>
                <a:gridCol w="2342353">
                  <a:extLst>
                    <a:ext uri="{9D8B030D-6E8A-4147-A177-3AD203B41FA5}">
                      <a16:colId xmlns:a16="http://schemas.microsoft.com/office/drawing/2014/main" val="2027929120"/>
                    </a:ext>
                  </a:extLst>
                </a:gridCol>
                <a:gridCol w="2342353">
                  <a:extLst>
                    <a:ext uri="{9D8B030D-6E8A-4147-A177-3AD203B41FA5}">
                      <a16:colId xmlns:a16="http://schemas.microsoft.com/office/drawing/2014/main" val="4103047617"/>
                    </a:ext>
                  </a:extLst>
                </a:gridCol>
              </a:tblGrid>
              <a:tr h="376895">
                <a:tc>
                  <a:txBody>
                    <a:bodyPr/>
                    <a:lstStyle/>
                    <a:p>
                      <a:pPr algn="ctr"/>
                      <a:r>
                        <a:rPr lang="en-US"/>
                        <a:t>Type of Failure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Associated Parts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Probability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Severity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Mitigation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165950"/>
                  </a:ext>
                </a:extLst>
              </a:tr>
              <a:tr h="376895">
                <a:tc>
                  <a:txBody>
                    <a:bodyPr/>
                    <a:lstStyle/>
                    <a:p>
                      <a:pPr algn="ctr"/>
                      <a:r>
                        <a:rPr lang="en-US"/>
                        <a:t>Current Overload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a:t>Main Power Supply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In-Line Fuse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986104"/>
                  </a:ext>
                </a:extLst>
              </a:tr>
              <a:tr h="1486930">
                <a:tc>
                  <a:txBody>
                    <a:bodyPr/>
                    <a:lstStyle/>
                    <a:p>
                      <a:pPr algn="ctr"/>
                      <a:r>
                        <a:rPr lang="en-US"/>
                        <a:t>Current Overload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Motor Drivers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150 % Amperage Capability Compared to Rated Currents for Amperage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627509"/>
                  </a:ext>
                </a:extLst>
              </a:tr>
              <a:tr h="929331">
                <a:tc>
                  <a:txBody>
                    <a:bodyPr/>
                    <a:lstStyle/>
                    <a:p>
                      <a:pPr algn="ctr"/>
                      <a:r>
                        <a:rPr lang="en-US"/>
                        <a:t>Short Circuit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Exposed Wiring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Properly Seal &amp; Solder all Exposed Wiring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5043282"/>
                  </a:ext>
                </a:extLst>
              </a:tr>
              <a:tr h="650532">
                <a:tc>
                  <a:txBody>
                    <a:bodyPr/>
                    <a:lstStyle/>
                    <a:p>
                      <a:pPr algn="ctr"/>
                      <a:r>
                        <a:rPr lang="en-US"/>
                        <a:t>Electrical Grounding Within the System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Magnetic Encoders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Correctly Ground Circuit System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9562931"/>
                  </a:ext>
                </a:extLst>
              </a:tr>
              <a:tr h="650532">
                <a:tc>
                  <a:txBody>
                    <a:bodyPr/>
                    <a:lstStyle/>
                    <a:p>
                      <a:pPr algn="ctr"/>
                      <a:r>
                        <a:rPr lang="en-US"/>
                        <a:t>Overheating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Teensy 4.1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Cooling Fans for Electrical Housing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834247"/>
                  </a:ext>
                </a:extLst>
              </a:tr>
              <a:tr h="929331">
                <a:tc>
                  <a:txBody>
                    <a:bodyPr/>
                    <a:lstStyle/>
                    <a:p>
                      <a:pPr algn="ctr"/>
                      <a:r>
                        <a:rPr lang="en-US"/>
                        <a:t>Overheating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t>J1 – J5 Motors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Amperage Control for Motors without Constant Load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647806"/>
                  </a:ext>
                </a:extLst>
              </a:tr>
            </a:tbl>
          </a:graphicData>
        </a:graphic>
      </p:graphicFrame>
    </p:spTree>
    <p:extLst>
      <p:ext uri="{BB962C8B-B14F-4D97-AF65-F5344CB8AC3E}">
        <p14:creationId xmlns:p14="http://schemas.microsoft.com/office/powerpoint/2010/main" val="2628760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46314" y="65306"/>
            <a:ext cx="10515600" cy="995589"/>
          </a:xfrm>
        </p:spPr>
        <p:txBody>
          <a:bodyPr>
            <a:noAutofit/>
          </a:bodyPr>
          <a:lstStyle/>
          <a:p>
            <a:r>
              <a:rPr lang="en-US" sz="3200">
                <a:latin typeface="Hussar Woodtype"/>
              </a:rPr>
              <a:t>Risk Analysis &amp; Mitigation Plan: Motors and Geared Stages</a:t>
            </a:r>
            <a:endParaRPr lang="en-US" sz="32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a:extLst>
              <a:ext uri="{FF2B5EF4-FFF2-40B4-BE49-F238E27FC236}">
                <a16:creationId xmlns:a16="http://schemas.microsoft.com/office/drawing/2014/main" id="{7F62B811-D630-4691-8ABB-E8E716D1D5F0}"/>
              </a:ext>
            </a:extLst>
          </p:cNvPr>
          <p:cNvPicPr>
            <a:picLocks noChangeAspect="1"/>
          </p:cNvPicPr>
          <p:nvPr/>
        </p:nvPicPr>
        <p:blipFill>
          <a:blip r:embed="rId4"/>
          <a:stretch>
            <a:fillRect/>
          </a:stretch>
        </p:blipFill>
        <p:spPr>
          <a:xfrm>
            <a:off x="447040" y="1060895"/>
            <a:ext cx="7674893" cy="5077787"/>
          </a:xfrm>
          <a:prstGeom prst="rect">
            <a:avLst/>
          </a:prstGeom>
        </p:spPr>
      </p:pic>
      <p:sp>
        <p:nvSpPr>
          <p:cNvPr id="8" name="TextBox 7">
            <a:extLst>
              <a:ext uri="{FF2B5EF4-FFF2-40B4-BE49-F238E27FC236}">
                <a16:creationId xmlns:a16="http://schemas.microsoft.com/office/drawing/2014/main" id="{D4E903B6-7B4D-A6F5-3D7F-3AF9138713CE}"/>
              </a:ext>
            </a:extLst>
          </p:cNvPr>
          <p:cNvSpPr txBox="1"/>
          <p:nvPr/>
        </p:nvSpPr>
        <p:spPr>
          <a:xfrm>
            <a:off x="8686800" y="1582340"/>
            <a:ext cx="2357120" cy="3693319"/>
          </a:xfrm>
          <a:prstGeom prst="rect">
            <a:avLst/>
          </a:prstGeom>
          <a:noFill/>
        </p:spPr>
        <p:txBody>
          <a:bodyPr wrap="square" rtlCol="0">
            <a:spAutoFit/>
          </a:bodyPr>
          <a:lstStyle/>
          <a:p>
            <a:r>
              <a:rPr lang="en-US"/>
              <a:t>Points of Concern</a:t>
            </a:r>
          </a:p>
          <a:p>
            <a:pPr marL="285750" indent="-285750">
              <a:buFont typeface="Arial" panose="020B0604020202020204" pitchFamily="34" charset="0"/>
              <a:buChar char="•"/>
            </a:pPr>
            <a:r>
              <a:rPr lang="en-US"/>
              <a:t>Robotic Arm Weight</a:t>
            </a:r>
          </a:p>
          <a:p>
            <a:pPr marL="285750" indent="-285750">
              <a:buFont typeface="Arial" panose="020B0604020202020204" pitchFamily="34" charset="0"/>
              <a:buChar char="•"/>
            </a:pPr>
            <a:r>
              <a:rPr lang="en-US"/>
              <a:t>J2 Torque Output</a:t>
            </a:r>
          </a:p>
          <a:p>
            <a:pPr marL="285750" indent="-285750">
              <a:buFont typeface="Arial" panose="020B0604020202020204" pitchFamily="34" charset="0"/>
              <a:buChar char="•"/>
            </a:pPr>
            <a:r>
              <a:rPr lang="en-US"/>
              <a:t>Power Balance</a:t>
            </a:r>
          </a:p>
          <a:p>
            <a:pPr marL="285750" indent="-285750">
              <a:buFont typeface="Arial" panose="020B0604020202020204" pitchFamily="34" charset="0"/>
              <a:buChar char="•"/>
            </a:pPr>
            <a:endParaRPr lang="en-US"/>
          </a:p>
          <a:p>
            <a:r>
              <a:rPr lang="en-US"/>
              <a:t>Mitigation Strategies</a:t>
            </a:r>
          </a:p>
          <a:p>
            <a:pPr marL="285750" indent="-285750">
              <a:buFont typeface="Arial" panose="020B0604020202020204" pitchFamily="34" charset="0"/>
              <a:buChar char="•"/>
            </a:pPr>
            <a:r>
              <a:rPr lang="en-US"/>
              <a:t>FEA Analysis to determine material selection</a:t>
            </a:r>
          </a:p>
          <a:p>
            <a:pPr marL="285750" indent="-285750">
              <a:buFont typeface="Arial" panose="020B0604020202020204" pitchFamily="34" charset="0"/>
              <a:buChar char="•"/>
            </a:pPr>
            <a:r>
              <a:rPr lang="en-US"/>
              <a:t>Shaving weight on large aluminum parts</a:t>
            </a:r>
          </a:p>
          <a:p>
            <a:pPr marL="285750" indent="-285750">
              <a:buFont typeface="Arial" panose="020B0604020202020204" pitchFamily="34" charset="0"/>
              <a:buChar char="•"/>
            </a:pPr>
            <a:r>
              <a:rPr lang="en-US"/>
              <a:t>Surge Protector</a:t>
            </a:r>
          </a:p>
        </p:txBody>
      </p:sp>
    </p:spTree>
    <p:extLst>
      <p:ext uri="{BB962C8B-B14F-4D97-AF65-F5344CB8AC3E}">
        <p14:creationId xmlns:p14="http://schemas.microsoft.com/office/powerpoint/2010/main" val="78623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4F85-5E66-44ED-866C-6088BE9328AE}"/>
              </a:ext>
            </a:extLst>
          </p:cNvPr>
          <p:cNvSpPr>
            <a:spLocks noGrp="1"/>
          </p:cNvSpPr>
          <p:nvPr>
            <p:ph type="title"/>
          </p:nvPr>
        </p:nvSpPr>
        <p:spPr>
          <a:xfrm>
            <a:off x="838200" y="475738"/>
            <a:ext cx="10515600" cy="1116627"/>
          </a:xfrm>
        </p:spPr>
        <p:txBody>
          <a:bodyPr>
            <a:normAutofit/>
          </a:bodyPr>
          <a:lstStyle/>
          <a:p>
            <a:r>
              <a:rPr lang="en-US" sz="4000">
                <a:effectLst/>
                <a:ea typeface="+mj-lt"/>
                <a:cs typeface="+mj-lt"/>
              </a:rPr>
              <a:t>Critical Design</a:t>
            </a:r>
            <a:r>
              <a:rPr lang="en-US" sz="4000">
                <a:ea typeface="+mj-lt"/>
                <a:cs typeface="+mj-lt"/>
              </a:rPr>
              <a:t> </a:t>
            </a:r>
            <a:r>
              <a:rPr lang="en-US" sz="4000">
                <a:effectLst/>
                <a:ea typeface="+mj-lt"/>
                <a:cs typeface="+mj-lt"/>
              </a:rPr>
              <a:t>Element</a:t>
            </a:r>
            <a:r>
              <a:rPr lang="en-US" sz="4000">
                <a:ea typeface="+mj-lt"/>
                <a:cs typeface="+mj-lt"/>
              </a:rPr>
              <a:t>  1</a:t>
            </a:r>
            <a:br>
              <a:rPr lang="en-US" sz="4000">
                <a:ea typeface="+mj-lt"/>
                <a:cs typeface="+mj-lt"/>
              </a:rPr>
            </a:br>
            <a:r>
              <a:rPr lang="en-US" sz="2000" b="1">
                <a:latin typeface="Calibri"/>
                <a:ea typeface="Calibri"/>
                <a:cs typeface="Calibri"/>
              </a:rPr>
              <a:t>Joint 1 Bearing Alternative to Slewing Drive</a:t>
            </a:r>
            <a:endParaRPr lang="en-US" sz="2000">
              <a:latin typeface="Calibri"/>
              <a:ea typeface="Calibri"/>
              <a:cs typeface="Calibri"/>
            </a:endParaRPr>
          </a:p>
        </p:txBody>
      </p:sp>
      <p:sp>
        <p:nvSpPr>
          <p:cNvPr id="3" name="Content Placeholder 2">
            <a:extLst>
              <a:ext uri="{FF2B5EF4-FFF2-40B4-BE49-F238E27FC236}">
                <a16:creationId xmlns:a16="http://schemas.microsoft.com/office/drawing/2014/main" id="{CB9FFE9B-8B00-4F9F-A550-8A7E973E63E8}"/>
              </a:ext>
            </a:extLst>
          </p:cNvPr>
          <p:cNvSpPr>
            <a:spLocks noGrp="1"/>
          </p:cNvSpPr>
          <p:nvPr>
            <p:ph idx="1"/>
          </p:nvPr>
        </p:nvSpPr>
        <p:spPr>
          <a:xfrm>
            <a:off x="838200" y="1715012"/>
            <a:ext cx="5943599" cy="4351338"/>
          </a:xfrm>
        </p:spPr>
        <p:txBody>
          <a:bodyPr vert="horz" lIns="91440" tIns="45720" rIns="91440" bIns="45720" rtlCol="0" anchor="t">
            <a:normAutofit/>
          </a:bodyPr>
          <a:lstStyle/>
          <a:p>
            <a:r>
              <a:rPr lang="en-US" sz="1800">
                <a:solidFill>
                  <a:srgbClr val="000000"/>
                </a:solidFill>
                <a:latin typeface="Calibri"/>
                <a:ea typeface="Calibri"/>
                <a:cs typeface="Calibri"/>
              </a:rPr>
              <a:t>Beginning of Project team was unsure of load case for Joint 1</a:t>
            </a:r>
          </a:p>
          <a:p>
            <a:r>
              <a:rPr lang="en-US" sz="1800">
                <a:solidFill>
                  <a:srgbClr val="000000"/>
                </a:solidFill>
                <a:latin typeface="Calibri"/>
                <a:ea typeface="Calibri"/>
                <a:cs typeface="Calibri"/>
              </a:rPr>
              <a:t>Found possible solution using a Slewing drive</a:t>
            </a:r>
          </a:p>
          <a:p>
            <a:r>
              <a:rPr lang="en-US" sz="1800">
                <a:solidFill>
                  <a:srgbClr val="000000"/>
                </a:solidFill>
                <a:latin typeface="Calibri"/>
                <a:ea typeface="Calibri"/>
                <a:cs typeface="Calibri"/>
              </a:rPr>
              <a:t>Accurate, Robust, High Gear Gears</a:t>
            </a:r>
          </a:p>
          <a:p>
            <a:r>
              <a:rPr lang="en-US" sz="1800">
                <a:solidFill>
                  <a:srgbClr val="000000"/>
                </a:solidFill>
                <a:latin typeface="Calibri"/>
                <a:ea typeface="Calibri"/>
                <a:cs typeface="Calibri"/>
              </a:rPr>
              <a:t>However</a:t>
            </a:r>
          </a:p>
          <a:p>
            <a:r>
              <a:rPr lang="en-US" sz="1800">
                <a:solidFill>
                  <a:srgbClr val="000000"/>
                </a:solidFill>
                <a:latin typeface="Calibri"/>
                <a:ea typeface="Calibri"/>
                <a:cs typeface="Calibri"/>
              </a:rPr>
              <a:t>Expensive, Heavy, and Long Lead times</a:t>
            </a:r>
          </a:p>
          <a:p>
            <a:r>
              <a:rPr lang="en-US" sz="1800">
                <a:solidFill>
                  <a:srgbClr val="000000"/>
                </a:solidFill>
                <a:latin typeface="Calibri"/>
                <a:ea typeface="Calibri"/>
                <a:cs typeface="Calibri"/>
              </a:rPr>
              <a:t>Alternative Needed</a:t>
            </a:r>
          </a:p>
          <a:p>
            <a:r>
              <a:rPr lang="en-US" sz="1800">
                <a:solidFill>
                  <a:srgbClr val="000000"/>
                </a:solidFill>
                <a:latin typeface="Calibri"/>
                <a:ea typeface="Calibri"/>
                <a:cs typeface="Calibri"/>
              </a:rPr>
              <a:t>Inspiration from </a:t>
            </a:r>
            <a:r>
              <a:rPr lang="en-US" sz="1800" err="1">
                <a:solidFill>
                  <a:srgbClr val="000000"/>
                </a:solidFill>
                <a:latin typeface="Calibri"/>
                <a:ea typeface="Calibri"/>
                <a:cs typeface="Calibri"/>
              </a:rPr>
              <a:t>Annin</a:t>
            </a:r>
            <a:r>
              <a:rPr lang="en-US" sz="1800">
                <a:solidFill>
                  <a:srgbClr val="000000"/>
                </a:solidFill>
                <a:latin typeface="Calibri"/>
                <a:ea typeface="Calibri"/>
                <a:cs typeface="Calibri"/>
              </a:rPr>
              <a:t> Robotics Design and Professor Willy</a:t>
            </a:r>
          </a:p>
          <a:p>
            <a:r>
              <a:rPr lang="en-US" sz="1800">
                <a:solidFill>
                  <a:srgbClr val="000000"/>
                </a:solidFill>
                <a:latin typeface="Calibri"/>
                <a:ea typeface="Calibri"/>
                <a:cs typeface="Calibri"/>
              </a:rPr>
              <a:t>Use of two tapered roller thrust bearings and a lipped housing compartment</a:t>
            </a:r>
          </a:p>
          <a:p>
            <a:r>
              <a:rPr lang="en-US" sz="1800">
                <a:solidFill>
                  <a:srgbClr val="000000"/>
                </a:solidFill>
                <a:latin typeface="Calibri"/>
                <a:ea typeface="Calibri"/>
                <a:cs typeface="Calibri"/>
              </a:rPr>
              <a:t>Accuracy improves with separation distance of bearings</a:t>
            </a:r>
          </a:p>
          <a:p>
            <a:pPr marL="0" indent="0">
              <a:buNone/>
            </a:pPr>
            <a:endParaRPr lang="en-US" sz="1800">
              <a:latin typeface="Calibri"/>
              <a:ea typeface="Calibri"/>
              <a:cs typeface="Calibri"/>
            </a:endParaRPr>
          </a:p>
        </p:txBody>
      </p:sp>
      <p:sp>
        <p:nvSpPr>
          <p:cNvPr id="6" name="Rectangle 5">
            <a:extLst>
              <a:ext uri="{FF2B5EF4-FFF2-40B4-BE49-F238E27FC236}">
                <a16:creationId xmlns:a16="http://schemas.microsoft.com/office/drawing/2014/main" id="{733F7A00-A506-7D86-872A-923826E73ED2}"/>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5" descr="A black background with white text&#10;&#10;Description automatically generated">
            <a:extLst>
              <a:ext uri="{FF2B5EF4-FFF2-40B4-BE49-F238E27FC236}">
                <a16:creationId xmlns:a16="http://schemas.microsoft.com/office/drawing/2014/main" id="{D47F4659-DC10-0987-DBA5-A886A5F89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9153" y="5882197"/>
            <a:ext cx="2953733" cy="997575"/>
          </a:xfrm>
          <a:prstGeom prst="rect">
            <a:avLst/>
          </a:prstGeom>
        </p:spPr>
      </p:pic>
      <p:pic>
        <p:nvPicPr>
          <p:cNvPr id="5" name="Picture 4">
            <a:extLst>
              <a:ext uri="{FF2B5EF4-FFF2-40B4-BE49-F238E27FC236}">
                <a16:creationId xmlns:a16="http://schemas.microsoft.com/office/drawing/2014/main" id="{A1C4F5A0-6637-1532-6914-906AE6AC9B20}"/>
              </a:ext>
            </a:extLst>
          </p:cNvPr>
          <p:cNvPicPr>
            <a:picLocks noChangeAspect="1"/>
          </p:cNvPicPr>
          <p:nvPr/>
        </p:nvPicPr>
        <p:blipFill>
          <a:blip r:embed="rId3"/>
          <a:stretch>
            <a:fillRect/>
          </a:stretch>
        </p:blipFill>
        <p:spPr>
          <a:xfrm>
            <a:off x="7985760" y="737450"/>
            <a:ext cx="2956560" cy="1755979"/>
          </a:xfrm>
          <a:prstGeom prst="rect">
            <a:avLst/>
          </a:prstGeom>
        </p:spPr>
      </p:pic>
      <p:pic>
        <p:nvPicPr>
          <p:cNvPr id="9" name="Picture 8" descr="A black and grey machine&#10;&#10;Description automatically generated">
            <a:extLst>
              <a:ext uri="{FF2B5EF4-FFF2-40B4-BE49-F238E27FC236}">
                <a16:creationId xmlns:a16="http://schemas.microsoft.com/office/drawing/2014/main" id="{6697B6B9-AE3D-9E56-FE0B-64FE5FC69173}"/>
              </a:ext>
            </a:extLst>
          </p:cNvPr>
          <p:cNvPicPr>
            <a:picLocks noChangeAspect="1"/>
          </p:cNvPicPr>
          <p:nvPr/>
        </p:nvPicPr>
        <p:blipFill>
          <a:blip r:embed="rId4"/>
          <a:stretch>
            <a:fillRect/>
          </a:stretch>
        </p:blipFill>
        <p:spPr>
          <a:xfrm>
            <a:off x="8026414" y="2665202"/>
            <a:ext cx="2926724" cy="2447027"/>
          </a:xfrm>
          <a:prstGeom prst="rect">
            <a:avLst/>
          </a:prstGeom>
        </p:spPr>
      </p:pic>
    </p:spTree>
    <p:extLst>
      <p:ext uri="{BB962C8B-B14F-4D97-AF65-F5344CB8AC3E}">
        <p14:creationId xmlns:p14="http://schemas.microsoft.com/office/powerpoint/2010/main" val="1030074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Autofit/>
          </a:bodyPr>
          <a:lstStyle/>
          <a:p>
            <a:r>
              <a:rPr kumimoji="0" lang="en-US" sz="3600" b="0" i="0" u="none" strike="noStrike" kern="1200" cap="none" spc="0" normalizeH="0" baseline="0" noProof="0">
                <a:ln>
                  <a:noFill/>
                </a:ln>
                <a:solidFill>
                  <a:prstClr val="black"/>
                </a:solidFill>
                <a:effectLst/>
                <a:uLnTx/>
                <a:uFillTx/>
                <a:latin typeface="Calibri Light" panose="020F0302020204030204"/>
                <a:ea typeface="+mj-lt"/>
                <a:cs typeface="+mj-lt"/>
              </a:rPr>
              <a:t>Critical Design Element  2</a:t>
            </a:r>
            <a:br>
              <a:rPr kumimoji="0" lang="en-US" sz="3600" b="0" i="0" u="none" strike="noStrike" kern="1200" cap="none" spc="0" normalizeH="0" baseline="0" noProof="0">
                <a:ln>
                  <a:noFill/>
                </a:ln>
                <a:solidFill>
                  <a:prstClr val="black"/>
                </a:solidFill>
                <a:effectLst/>
                <a:uLnTx/>
                <a:uFillTx/>
                <a:latin typeface="Calibri Light" panose="020F0302020204030204"/>
                <a:ea typeface="+mj-lt"/>
                <a:cs typeface="+mj-lt"/>
              </a:rPr>
            </a:br>
            <a:r>
              <a:rPr kumimoji="0" lang="en-US" sz="2000" b="1" i="0" u="none" strike="noStrike" kern="1200" cap="none" spc="0" normalizeH="0" baseline="0" noProof="0">
                <a:ln>
                  <a:noFill/>
                </a:ln>
                <a:solidFill>
                  <a:prstClr val="black"/>
                </a:solidFill>
                <a:effectLst/>
                <a:uLnTx/>
                <a:uFillTx/>
                <a:latin typeface="Calibri"/>
                <a:ea typeface="Calibri"/>
                <a:cs typeface="Calibri"/>
              </a:rPr>
              <a:t>Joint 2: Alternative Motor for Arm Movement</a:t>
            </a:r>
            <a:endParaRPr lang="en-US" sz="36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1219199"/>
            <a:ext cx="11484428" cy="369332"/>
          </a:xfrm>
          <a:prstGeom prst="rect">
            <a:avLst/>
          </a:prstGeom>
          <a:noFill/>
        </p:spPr>
        <p:txBody>
          <a:bodyPr wrap="square" lIns="91440" tIns="45720" rIns="91440" bIns="45720" anchor="t">
            <a:spAutoFit/>
          </a:bodyPr>
          <a:lstStyle/>
          <a:p>
            <a:r>
              <a:rPr lang="en-US">
                <a:latin typeface="Bahnschrift Light" panose="020B0502040204020203" pitchFamily="34" charset="0"/>
              </a:rPr>
              <a:t>Nema 23 100:1 Gearbox Ratio</a:t>
            </a: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4AB71B90-4142-4C4D-1A54-021639632F5A}"/>
              </a:ext>
            </a:extLst>
          </p:cNvPr>
          <p:cNvSpPr txBox="1"/>
          <p:nvPr/>
        </p:nvSpPr>
        <p:spPr>
          <a:xfrm>
            <a:off x="353786" y="3429000"/>
            <a:ext cx="11484428" cy="369332"/>
          </a:xfrm>
          <a:prstGeom prst="rect">
            <a:avLst/>
          </a:prstGeom>
          <a:noFill/>
        </p:spPr>
        <p:txBody>
          <a:bodyPr wrap="square" lIns="91440" tIns="45720" rIns="91440" bIns="45720" anchor="t">
            <a:spAutoFit/>
          </a:bodyPr>
          <a:lstStyle/>
          <a:p>
            <a:r>
              <a:rPr lang="en-US">
                <a:latin typeface="Bahnschrift Light" panose="020B0502040204020203" pitchFamily="34" charset="0"/>
              </a:rPr>
              <a:t>Nema 23 50:1 Gearbox Ratio</a:t>
            </a:r>
          </a:p>
        </p:txBody>
      </p:sp>
      <p:graphicFrame>
        <p:nvGraphicFramePr>
          <p:cNvPr id="7" name="Table 6">
            <a:extLst>
              <a:ext uri="{FF2B5EF4-FFF2-40B4-BE49-F238E27FC236}">
                <a16:creationId xmlns:a16="http://schemas.microsoft.com/office/drawing/2014/main" id="{31EEDD0F-2A2D-7C03-ADAC-C3F8E72C5EDB}"/>
              </a:ext>
            </a:extLst>
          </p:cNvPr>
          <p:cNvGraphicFramePr>
            <a:graphicFrameLocks noGrp="1"/>
          </p:cNvGraphicFramePr>
          <p:nvPr>
            <p:extLst>
              <p:ext uri="{D42A27DB-BD31-4B8C-83A1-F6EECF244321}">
                <p14:modId xmlns:p14="http://schemas.microsoft.com/office/powerpoint/2010/main" val="319108374"/>
              </p:ext>
            </p:extLst>
          </p:nvPr>
        </p:nvGraphicFramePr>
        <p:xfrm>
          <a:off x="348343" y="1546445"/>
          <a:ext cx="5418666" cy="1534605"/>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246915839"/>
                    </a:ext>
                  </a:extLst>
                </a:gridCol>
                <a:gridCol w="2709333">
                  <a:extLst>
                    <a:ext uri="{9D8B030D-6E8A-4147-A177-3AD203B41FA5}">
                      <a16:colId xmlns:a16="http://schemas.microsoft.com/office/drawing/2014/main" val="2895170996"/>
                    </a:ext>
                  </a:extLst>
                </a:gridCol>
              </a:tblGrid>
              <a:tr h="319144">
                <a:tc>
                  <a:txBody>
                    <a:bodyPr/>
                    <a:lstStyle/>
                    <a:p>
                      <a:r>
                        <a:rPr lang="en-US"/>
                        <a:t>Pros</a:t>
                      </a:r>
                    </a:p>
                  </a:txBody>
                  <a:tcPr>
                    <a:solidFill>
                      <a:schemeClr val="tx1"/>
                    </a:solidFill>
                  </a:tcPr>
                </a:tc>
                <a:tc>
                  <a:txBody>
                    <a:bodyPr/>
                    <a:lstStyle/>
                    <a:p>
                      <a:r>
                        <a:rPr lang="en-US"/>
                        <a:t>Cons</a:t>
                      </a:r>
                    </a:p>
                  </a:txBody>
                  <a:tcPr>
                    <a:solidFill>
                      <a:schemeClr val="tx1"/>
                    </a:solidFill>
                  </a:tcPr>
                </a:tc>
                <a:extLst>
                  <a:ext uri="{0D108BD9-81ED-4DB2-BD59-A6C34878D82A}">
                    <a16:rowId xmlns:a16="http://schemas.microsoft.com/office/drawing/2014/main" val="1393034464"/>
                  </a:ext>
                </a:extLst>
              </a:tr>
              <a:tr h="324200">
                <a:tc>
                  <a:txBody>
                    <a:bodyPr/>
                    <a:lstStyle/>
                    <a:p>
                      <a:r>
                        <a:rPr lang="en-US"/>
                        <a:t>High torque</a:t>
                      </a:r>
                    </a:p>
                  </a:txBody>
                  <a:tcPr>
                    <a:solidFill>
                      <a:schemeClr val="bg1">
                        <a:lumMod val="85000"/>
                      </a:schemeClr>
                    </a:solidFill>
                  </a:tcPr>
                </a:tc>
                <a:tc>
                  <a:txBody>
                    <a:bodyPr/>
                    <a:lstStyle/>
                    <a:p>
                      <a:pPr marL="0" indent="0">
                        <a:buFontTx/>
                        <a:buNone/>
                      </a:pPr>
                      <a:r>
                        <a:rPr lang="en-US"/>
                        <a:t>Lead Time</a:t>
                      </a:r>
                    </a:p>
                  </a:txBody>
                  <a:tcPr>
                    <a:solidFill>
                      <a:schemeClr val="bg1">
                        <a:lumMod val="85000"/>
                      </a:schemeClr>
                    </a:solidFill>
                  </a:tcPr>
                </a:tc>
                <a:extLst>
                  <a:ext uri="{0D108BD9-81ED-4DB2-BD59-A6C34878D82A}">
                    <a16:rowId xmlns:a16="http://schemas.microsoft.com/office/drawing/2014/main" val="1568718898"/>
                  </a:ext>
                </a:extLst>
              </a:tr>
              <a:tr h="394666">
                <a:tc>
                  <a:txBody>
                    <a:bodyPr/>
                    <a:lstStyle/>
                    <a:p>
                      <a:r>
                        <a:rPr lang="en-US"/>
                        <a:t>No additional gear system</a:t>
                      </a:r>
                    </a:p>
                  </a:txBody>
                  <a:tcPr>
                    <a:solidFill>
                      <a:schemeClr val="bg1">
                        <a:lumMod val="85000"/>
                      </a:schemeClr>
                    </a:solidFill>
                  </a:tcPr>
                </a:tc>
                <a:tc>
                  <a:txBody>
                    <a:bodyPr/>
                    <a:lstStyle/>
                    <a:p>
                      <a:r>
                        <a:rPr lang="en-US"/>
                        <a:t>2.4 degree backlash</a:t>
                      </a:r>
                    </a:p>
                  </a:txBody>
                  <a:tcPr>
                    <a:solidFill>
                      <a:schemeClr val="bg1">
                        <a:lumMod val="85000"/>
                      </a:schemeClr>
                    </a:solidFill>
                  </a:tcPr>
                </a:tc>
                <a:extLst>
                  <a:ext uri="{0D108BD9-81ED-4DB2-BD59-A6C34878D82A}">
                    <a16:rowId xmlns:a16="http://schemas.microsoft.com/office/drawing/2014/main" val="2797449579"/>
                  </a:ext>
                </a:extLst>
              </a:tr>
              <a:tr h="408419">
                <a:tc>
                  <a:txBody>
                    <a:bodyPr/>
                    <a:lstStyle/>
                    <a:p>
                      <a:endParaRPr lang="en-US"/>
                    </a:p>
                  </a:txBody>
                  <a:tcPr>
                    <a:solidFill>
                      <a:schemeClr val="bg1">
                        <a:lumMod val="85000"/>
                      </a:schemeClr>
                    </a:solidFill>
                  </a:tcPr>
                </a:tc>
                <a:tc>
                  <a:txBody>
                    <a:bodyPr/>
                    <a:lstStyle/>
                    <a:p>
                      <a:r>
                        <a:rPr lang="en-US"/>
                        <a:t>65% efficiency</a:t>
                      </a:r>
                    </a:p>
                  </a:txBody>
                  <a:tcPr>
                    <a:solidFill>
                      <a:schemeClr val="bg1">
                        <a:lumMod val="85000"/>
                      </a:schemeClr>
                    </a:solidFill>
                  </a:tcPr>
                </a:tc>
                <a:extLst>
                  <a:ext uri="{0D108BD9-81ED-4DB2-BD59-A6C34878D82A}">
                    <a16:rowId xmlns:a16="http://schemas.microsoft.com/office/drawing/2014/main" val="4098162673"/>
                  </a:ext>
                </a:extLst>
              </a:tr>
            </a:tbl>
          </a:graphicData>
        </a:graphic>
      </p:graphicFrame>
      <p:graphicFrame>
        <p:nvGraphicFramePr>
          <p:cNvPr id="12" name="Table 11">
            <a:extLst>
              <a:ext uri="{FF2B5EF4-FFF2-40B4-BE49-F238E27FC236}">
                <a16:creationId xmlns:a16="http://schemas.microsoft.com/office/drawing/2014/main" id="{8A014403-365E-4D15-8955-CBEA6AF1AB9D}"/>
              </a:ext>
            </a:extLst>
          </p:cNvPr>
          <p:cNvGraphicFramePr>
            <a:graphicFrameLocks noGrp="1"/>
          </p:cNvGraphicFramePr>
          <p:nvPr>
            <p:extLst>
              <p:ext uri="{D42A27DB-BD31-4B8C-83A1-F6EECF244321}">
                <p14:modId xmlns:p14="http://schemas.microsoft.com/office/powerpoint/2010/main" val="3647444511"/>
              </p:ext>
            </p:extLst>
          </p:nvPr>
        </p:nvGraphicFramePr>
        <p:xfrm>
          <a:off x="284902" y="3834016"/>
          <a:ext cx="5418666" cy="1534605"/>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246915839"/>
                    </a:ext>
                  </a:extLst>
                </a:gridCol>
                <a:gridCol w="2709333">
                  <a:extLst>
                    <a:ext uri="{9D8B030D-6E8A-4147-A177-3AD203B41FA5}">
                      <a16:colId xmlns:a16="http://schemas.microsoft.com/office/drawing/2014/main" val="2895170996"/>
                    </a:ext>
                  </a:extLst>
                </a:gridCol>
              </a:tblGrid>
              <a:tr h="319144">
                <a:tc>
                  <a:txBody>
                    <a:bodyPr/>
                    <a:lstStyle/>
                    <a:p>
                      <a:r>
                        <a:rPr lang="en-US"/>
                        <a:t>Pros</a:t>
                      </a:r>
                    </a:p>
                  </a:txBody>
                  <a:tcPr>
                    <a:solidFill>
                      <a:schemeClr val="tx1"/>
                    </a:solidFill>
                  </a:tcPr>
                </a:tc>
                <a:tc>
                  <a:txBody>
                    <a:bodyPr/>
                    <a:lstStyle/>
                    <a:p>
                      <a:r>
                        <a:rPr lang="en-US"/>
                        <a:t>Cons</a:t>
                      </a:r>
                    </a:p>
                  </a:txBody>
                  <a:tcPr>
                    <a:solidFill>
                      <a:schemeClr val="tx1"/>
                    </a:solidFill>
                  </a:tcPr>
                </a:tc>
                <a:extLst>
                  <a:ext uri="{0D108BD9-81ED-4DB2-BD59-A6C34878D82A}">
                    <a16:rowId xmlns:a16="http://schemas.microsoft.com/office/drawing/2014/main" val="1393034464"/>
                  </a:ext>
                </a:extLst>
              </a:tr>
              <a:tr h="324200">
                <a:tc>
                  <a:txBody>
                    <a:bodyPr/>
                    <a:lstStyle/>
                    <a:p>
                      <a:r>
                        <a:rPr lang="en-US"/>
                        <a:t>High Torque</a:t>
                      </a:r>
                    </a:p>
                  </a:txBody>
                  <a:tcPr>
                    <a:solidFill>
                      <a:schemeClr val="bg1">
                        <a:lumMod val="85000"/>
                      </a:schemeClr>
                    </a:solidFill>
                  </a:tcPr>
                </a:tc>
                <a:tc>
                  <a:txBody>
                    <a:bodyPr/>
                    <a:lstStyle/>
                    <a:p>
                      <a:r>
                        <a:rPr lang="en-US"/>
                        <a:t>Addition of gear system</a:t>
                      </a:r>
                    </a:p>
                  </a:txBody>
                  <a:tcPr>
                    <a:solidFill>
                      <a:schemeClr val="bg1">
                        <a:lumMod val="85000"/>
                      </a:schemeClr>
                    </a:solidFill>
                  </a:tcPr>
                </a:tc>
                <a:extLst>
                  <a:ext uri="{0D108BD9-81ED-4DB2-BD59-A6C34878D82A}">
                    <a16:rowId xmlns:a16="http://schemas.microsoft.com/office/drawing/2014/main" val="1568718898"/>
                  </a:ext>
                </a:extLst>
              </a:tr>
              <a:tr h="394666">
                <a:tc>
                  <a:txBody>
                    <a:bodyPr/>
                    <a:lstStyle/>
                    <a:p>
                      <a:r>
                        <a:rPr lang="en-US"/>
                        <a:t>Lighter overall weight</a:t>
                      </a:r>
                    </a:p>
                  </a:txBody>
                  <a:tcPr>
                    <a:solidFill>
                      <a:schemeClr val="bg1">
                        <a:lumMod val="85000"/>
                      </a:schemeClr>
                    </a:solidFill>
                  </a:tcPr>
                </a:tc>
                <a:tc>
                  <a:txBody>
                    <a:bodyPr/>
                    <a:lstStyle/>
                    <a:p>
                      <a:r>
                        <a:rPr lang="en-US"/>
                        <a:t>Lower gear ratio</a:t>
                      </a:r>
                    </a:p>
                  </a:txBody>
                  <a:tcPr>
                    <a:solidFill>
                      <a:schemeClr val="bg1">
                        <a:lumMod val="85000"/>
                      </a:schemeClr>
                    </a:solidFill>
                  </a:tcPr>
                </a:tc>
                <a:extLst>
                  <a:ext uri="{0D108BD9-81ED-4DB2-BD59-A6C34878D82A}">
                    <a16:rowId xmlns:a16="http://schemas.microsoft.com/office/drawing/2014/main" val="2797449579"/>
                  </a:ext>
                </a:extLst>
              </a:tr>
              <a:tr h="408419">
                <a:tc>
                  <a:txBody>
                    <a:bodyPr/>
                    <a:lstStyle/>
                    <a:p>
                      <a:r>
                        <a:rPr lang="en-US"/>
                        <a:t>75% efficiency </a:t>
                      </a:r>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098162673"/>
                  </a:ext>
                </a:extLst>
              </a:tr>
            </a:tbl>
          </a:graphicData>
        </a:graphic>
      </p:graphicFrame>
      <p:pic>
        <p:nvPicPr>
          <p:cNvPr id="19" name="Picture 18">
            <a:extLst>
              <a:ext uri="{FF2B5EF4-FFF2-40B4-BE49-F238E27FC236}">
                <a16:creationId xmlns:a16="http://schemas.microsoft.com/office/drawing/2014/main" id="{6F22BDDA-D10F-88CB-02BB-0F6B1A782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980" y="1541475"/>
            <a:ext cx="2702040" cy="2601433"/>
          </a:xfrm>
          <a:prstGeom prst="rect">
            <a:avLst/>
          </a:prstGeom>
        </p:spPr>
      </p:pic>
      <p:pic>
        <p:nvPicPr>
          <p:cNvPr id="9" name="Picture 8" descr="A grey metal arm with round holes&#10;&#10;Description automatically generated">
            <a:extLst>
              <a:ext uri="{FF2B5EF4-FFF2-40B4-BE49-F238E27FC236}">
                <a16:creationId xmlns:a16="http://schemas.microsoft.com/office/drawing/2014/main" id="{7B1E668A-9F09-130D-1144-DE528D6DCF1B}"/>
              </a:ext>
            </a:extLst>
          </p:cNvPr>
          <p:cNvPicPr>
            <a:picLocks noChangeAspect="1"/>
          </p:cNvPicPr>
          <p:nvPr/>
        </p:nvPicPr>
        <p:blipFill rotWithShape="1">
          <a:blip r:embed="rId5"/>
          <a:srcRect r="-240" b="22122"/>
          <a:stretch/>
        </p:blipFill>
        <p:spPr>
          <a:xfrm>
            <a:off x="5869608" y="1699499"/>
            <a:ext cx="3030295" cy="2502020"/>
          </a:xfrm>
          <a:prstGeom prst="rect">
            <a:avLst/>
          </a:prstGeom>
        </p:spPr>
      </p:pic>
      <p:sp>
        <p:nvSpPr>
          <p:cNvPr id="10" name="TextBox 9">
            <a:extLst>
              <a:ext uri="{FF2B5EF4-FFF2-40B4-BE49-F238E27FC236}">
                <a16:creationId xmlns:a16="http://schemas.microsoft.com/office/drawing/2014/main" id="{D7AA60B8-5B9A-FBFC-6D4F-38016AF80CEB}"/>
              </a:ext>
            </a:extLst>
          </p:cNvPr>
          <p:cNvSpPr txBox="1"/>
          <p:nvPr/>
        </p:nvSpPr>
        <p:spPr>
          <a:xfrm>
            <a:off x="5869608" y="1233624"/>
            <a:ext cx="2883715" cy="369332"/>
          </a:xfrm>
          <a:prstGeom prst="rect">
            <a:avLst/>
          </a:prstGeom>
          <a:noFill/>
        </p:spPr>
        <p:txBody>
          <a:bodyPr wrap="square" rtlCol="0">
            <a:spAutoFit/>
          </a:bodyPr>
          <a:lstStyle/>
          <a:p>
            <a:pPr algn="ctr"/>
            <a:r>
              <a:rPr lang="en-US"/>
              <a:t>Old Design</a:t>
            </a:r>
          </a:p>
        </p:txBody>
      </p:sp>
      <p:sp>
        <p:nvSpPr>
          <p:cNvPr id="13" name="TextBox 12">
            <a:extLst>
              <a:ext uri="{FF2B5EF4-FFF2-40B4-BE49-F238E27FC236}">
                <a16:creationId xmlns:a16="http://schemas.microsoft.com/office/drawing/2014/main" id="{4CECA2E3-0DA4-F3F7-2D4E-F40A17898852}"/>
              </a:ext>
            </a:extLst>
          </p:cNvPr>
          <p:cNvSpPr txBox="1"/>
          <p:nvPr/>
        </p:nvSpPr>
        <p:spPr>
          <a:xfrm>
            <a:off x="9088876" y="1131666"/>
            <a:ext cx="2883715" cy="369332"/>
          </a:xfrm>
          <a:prstGeom prst="rect">
            <a:avLst/>
          </a:prstGeom>
          <a:noFill/>
        </p:spPr>
        <p:txBody>
          <a:bodyPr wrap="square" rtlCol="0">
            <a:spAutoFit/>
          </a:bodyPr>
          <a:lstStyle/>
          <a:p>
            <a:pPr algn="ctr"/>
            <a:r>
              <a:rPr lang="en-US"/>
              <a:t>New Design</a:t>
            </a:r>
          </a:p>
        </p:txBody>
      </p:sp>
      <p:cxnSp>
        <p:nvCxnSpPr>
          <p:cNvPr id="3" name="Straight Arrow Connector 2">
            <a:extLst>
              <a:ext uri="{FF2B5EF4-FFF2-40B4-BE49-F238E27FC236}">
                <a16:creationId xmlns:a16="http://schemas.microsoft.com/office/drawing/2014/main" id="{43291A29-F14B-703B-2CBF-DA7017357B84}"/>
              </a:ext>
            </a:extLst>
          </p:cNvPr>
          <p:cNvCxnSpPr>
            <a:cxnSpLocks/>
          </p:cNvCxnSpPr>
          <p:nvPr/>
        </p:nvCxnSpPr>
        <p:spPr>
          <a:xfrm flipV="1">
            <a:off x="10439612" y="3757142"/>
            <a:ext cx="182242" cy="984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1AD429-BD55-A6F1-BB94-2B09EAAF2B3D}"/>
              </a:ext>
            </a:extLst>
          </p:cNvPr>
          <p:cNvCxnSpPr>
            <a:cxnSpLocks/>
          </p:cNvCxnSpPr>
          <p:nvPr/>
        </p:nvCxnSpPr>
        <p:spPr>
          <a:xfrm flipH="1" flipV="1">
            <a:off x="11310417" y="3402807"/>
            <a:ext cx="305992" cy="12306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B221C83-877E-8F28-E919-4F36CB152C04}"/>
              </a:ext>
            </a:extLst>
          </p:cNvPr>
          <p:cNvSpPr txBox="1"/>
          <p:nvPr/>
        </p:nvSpPr>
        <p:spPr>
          <a:xfrm>
            <a:off x="9432971" y="4700615"/>
            <a:ext cx="2702041" cy="369332"/>
          </a:xfrm>
          <a:prstGeom prst="rect">
            <a:avLst/>
          </a:prstGeom>
          <a:noFill/>
        </p:spPr>
        <p:txBody>
          <a:bodyPr wrap="square" rtlCol="0">
            <a:spAutoFit/>
          </a:bodyPr>
          <a:lstStyle/>
          <a:p>
            <a:pPr algn="ctr"/>
            <a:r>
              <a:rPr lang="en-US"/>
              <a:t>Addition of gear system</a:t>
            </a:r>
          </a:p>
        </p:txBody>
      </p:sp>
    </p:spTree>
    <p:extLst>
      <p:ext uri="{BB962C8B-B14F-4D97-AF65-F5344CB8AC3E}">
        <p14:creationId xmlns:p14="http://schemas.microsoft.com/office/powerpoint/2010/main" val="3837912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900003" y="519633"/>
            <a:ext cx="9974826" cy="1064766"/>
          </a:xfrm>
        </p:spPr>
        <p:txBody>
          <a:bodyPr>
            <a:normAutofit/>
          </a:bodyPr>
          <a:lstStyle/>
          <a:p>
            <a:r>
              <a:rPr lang="en-US" sz="4000">
                <a:latin typeface="calibri light"/>
                <a:cs typeface="calibri light"/>
              </a:rPr>
              <a:t>Critical Design Element  3 </a:t>
            </a:r>
            <a:br>
              <a:rPr lang="en-US" sz="4000">
                <a:latin typeface="calibri light"/>
              </a:rPr>
            </a:br>
            <a:r>
              <a:rPr lang="en-US" sz="2000" b="1">
                <a:latin typeface="calibri light"/>
                <a:cs typeface="calibri light"/>
              </a:rPr>
              <a:t>Reduction in J5 End Effector Weight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900003" y="1587909"/>
            <a:ext cx="6826396" cy="3788858"/>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Calibri"/>
                <a:ea typeface="Calibri"/>
                <a:cs typeface="Calibri"/>
              </a:rPr>
              <a:t>Joint Five refers to the robot arm's "wrist" motion</a:t>
            </a:r>
            <a:endParaRPr lang="en-US"/>
          </a:p>
          <a:p>
            <a:pPr marL="285750" indent="-285750">
              <a:lnSpc>
                <a:spcPct val="150000"/>
              </a:lnSpc>
              <a:buFont typeface="Arial" panose="020B0604020202020204" pitchFamily="34" charset="0"/>
              <a:buChar char="•"/>
            </a:pPr>
            <a:r>
              <a:rPr lang="en-US">
                <a:latin typeface="Calibri"/>
                <a:ea typeface="Calibri"/>
                <a:cs typeface="Calibri"/>
              </a:rPr>
              <a:t>Adding a direct line motor to the Joint 5 would exceed carrying capacity</a:t>
            </a:r>
          </a:p>
          <a:p>
            <a:pPr marL="285750" indent="-285750">
              <a:lnSpc>
                <a:spcPct val="150000"/>
              </a:lnSpc>
              <a:buFont typeface="Arial" panose="020B0604020202020204" pitchFamily="34" charset="0"/>
              <a:buChar char="•"/>
            </a:pPr>
            <a:r>
              <a:rPr lang="en-US">
                <a:latin typeface="Calibri"/>
                <a:ea typeface="Calibri"/>
                <a:cs typeface="Calibri"/>
              </a:rPr>
              <a:t>Again, taking inspiration for </a:t>
            </a:r>
            <a:r>
              <a:rPr lang="en-US" err="1">
                <a:latin typeface="Calibri"/>
                <a:ea typeface="Calibri"/>
                <a:cs typeface="Calibri"/>
              </a:rPr>
              <a:t>Annin</a:t>
            </a:r>
            <a:r>
              <a:rPr lang="en-US">
                <a:latin typeface="Calibri"/>
                <a:ea typeface="Calibri"/>
                <a:cs typeface="Calibri"/>
              </a:rPr>
              <a:t> Robotics AR4 design and Robot arms such as </a:t>
            </a:r>
            <a:r>
              <a:rPr lang="en-US" err="1">
                <a:latin typeface="Calibri"/>
                <a:ea typeface="Calibri"/>
                <a:cs typeface="Calibri"/>
              </a:rPr>
              <a:t>Comau's</a:t>
            </a:r>
            <a:r>
              <a:rPr lang="en-US">
                <a:latin typeface="Calibri"/>
                <a:ea typeface="Calibri"/>
                <a:cs typeface="Calibri"/>
              </a:rPr>
              <a:t> NM series</a:t>
            </a:r>
            <a:endParaRPr lang="en-US">
              <a:cs typeface="Calibri"/>
            </a:endParaRPr>
          </a:p>
          <a:p>
            <a:pPr marL="285750" indent="-285750">
              <a:lnSpc>
                <a:spcPct val="150000"/>
              </a:lnSpc>
              <a:buFont typeface="Arial" panose="020B0604020202020204" pitchFamily="34" charset="0"/>
              <a:buChar char="•"/>
            </a:pPr>
            <a:r>
              <a:rPr lang="en-US">
                <a:latin typeface="Calibri"/>
                <a:ea typeface="Calibri"/>
                <a:cs typeface="Calibri"/>
              </a:rPr>
              <a:t>We pushed the Motor for Joint 5 behind joint 3 and 4</a:t>
            </a:r>
          </a:p>
          <a:p>
            <a:pPr marL="285750" indent="-285750">
              <a:lnSpc>
                <a:spcPct val="150000"/>
              </a:lnSpc>
              <a:buFont typeface="Arial" panose="020B0604020202020204" pitchFamily="34" charset="0"/>
              <a:buChar char="•"/>
            </a:pPr>
            <a:r>
              <a:rPr lang="en-US">
                <a:latin typeface="Calibri"/>
                <a:ea typeface="Calibri"/>
                <a:cs typeface="Calibri"/>
              </a:rPr>
              <a:t>Used a linear actuator with a carriage attached to a XL belt </a:t>
            </a:r>
          </a:p>
          <a:p>
            <a:pPr marL="285750" indent="-285750">
              <a:lnSpc>
                <a:spcPct val="150000"/>
              </a:lnSpc>
              <a:buFont typeface="Arial" panose="020B0604020202020204" pitchFamily="34" charset="0"/>
              <a:buChar char="•"/>
            </a:pPr>
            <a:r>
              <a:rPr lang="en-US">
                <a:latin typeface="Calibri"/>
                <a:ea typeface="Calibri"/>
                <a:cs typeface="Calibri"/>
              </a:rPr>
              <a:t>XL Belt was on two </a:t>
            </a:r>
            <a:r>
              <a:rPr lang="en-US" err="1">
                <a:latin typeface="Calibri"/>
                <a:ea typeface="Calibri"/>
                <a:cs typeface="Calibri"/>
              </a:rPr>
              <a:t>pullies</a:t>
            </a:r>
            <a:r>
              <a:rPr lang="en-US">
                <a:latin typeface="Calibri"/>
                <a:ea typeface="Calibri"/>
                <a:cs typeface="Calibri"/>
              </a:rPr>
              <a:t> one and tensioning idle other rotated the J6 Housing for the Spindle.</a:t>
            </a: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descr="A close-up of a machine&#10;&#10;Description automatically generated">
            <a:extLst>
              <a:ext uri="{FF2B5EF4-FFF2-40B4-BE49-F238E27FC236}">
                <a16:creationId xmlns:a16="http://schemas.microsoft.com/office/drawing/2014/main" id="{977EB3FA-099A-E3D2-F544-670D066CE645}"/>
              </a:ext>
            </a:extLst>
          </p:cNvPr>
          <p:cNvPicPr>
            <a:picLocks noChangeAspect="1"/>
          </p:cNvPicPr>
          <p:nvPr/>
        </p:nvPicPr>
        <p:blipFill>
          <a:blip r:embed="rId4"/>
          <a:stretch>
            <a:fillRect/>
          </a:stretch>
        </p:blipFill>
        <p:spPr>
          <a:xfrm>
            <a:off x="7627409" y="1584399"/>
            <a:ext cx="4419600" cy="2894239"/>
          </a:xfrm>
          <a:prstGeom prst="rect">
            <a:avLst/>
          </a:prstGeom>
          <a:ln w="28575">
            <a:solidFill>
              <a:schemeClr val="tx1"/>
            </a:solidFill>
          </a:ln>
        </p:spPr>
      </p:pic>
    </p:spTree>
    <p:extLst>
      <p:ext uri="{BB962C8B-B14F-4D97-AF65-F5344CB8AC3E}">
        <p14:creationId xmlns:p14="http://schemas.microsoft.com/office/powerpoint/2010/main" val="313153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835567" y="253306"/>
            <a:ext cx="10515600" cy="1630120"/>
          </a:xfrm>
        </p:spPr>
        <p:txBody>
          <a:bodyPr>
            <a:normAutofit fontScale="90000"/>
          </a:bodyPr>
          <a:lstStyle/>
          <a:p>
            <a:r>
              <a:rPr lang="en-US">
                <a:latin typeface="calibri light"/>
                <a:ea typeface="+mj-lt"/>
                <a:cs typeface="calibri light"/>
              </a:rPr>
              <a:t>Critical  Design  </a:t>
            </a:r>
            <a:r>
              <a:rPr lang="en-US" sz="4900">
                <a:latin typeface="calibri light"/>
                <a:ea typeface="+mj-lt"/>
                <a:cs typeface="calibri light"/>
              </a:rPr>
              <a:t>Element</a:t>
            </a:r>
            <a:r>
              <a:rPr lang="en-US">
                <a:latin typeface="calibri light"/>
                <a:ea typeface="+mj-lt"/>
                <a:cs typeface="calibri light"/>
              </a:rPr>
              <a:t>  1: Verification Results</a:t>
            </a:r>
            <a:br>
              <a:rPr lang="en-US" sz="4900">
                <a:latin typeface="calibri light"/>
                <a:ea typeface="+mj-lt"/>
                <a:cs typeface="calibri light"/>
              </a:rPr>
            </a:br>
            <a:r>
              <a:rPr lang="en-US" sz="2700" b="1">
                <a:latin typeface="calibri light"/>
                <a:ea typeface="+mj-lt"/>
                <a:cs typeface="calibri light"/>
              </a:rPr>
              <a:t>Joint 1 Bearing Alternative to Slewing Drive</a:t>
            </a:r>
            <a:endParaRPr lang="en-US" sz="2700" b="1">
              <a:ea typeface="+mj-lt"/>
              <a:cs typeface="+mj-lt"/>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DC161AA6-3505-41C0-B131-01EE1226BB12}"/>
              </a:ext>
            </a:extLst>
          </p:cNvPr>
          <p:cNvSpPr txBox="1"/>
          <p:nvPr/>
        </p:nvSpPr>
        <p:spPr>
          <a:xfrm>
            <a:off x="832457" y="1766289"/>
            <a:ext cx="61744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Calibri"/>
              </a:rPr>
              <a:t>Bearing Radial and Axial Load far exceeded Requirements</a:t>
            </a:r>
          </a:p>
          <a:p>
            <a:pPr marL="285750" indent="-285750">
              <a:buFont typeface="Arial" panose="020B0604020202020204" pitchFamily="34" charset="0"/>
              <a:buChar char="•"/>
            </a:pPr>
            <a:r>
              <a:rPr lang="en-US">
                <a:cs typeface="Calibri"/>
              </a:rPr>
              <a:t>3D Printer Structure meet Load Requirements</a:t>
            </a:r>
          </a:p>
          <a:p>
            <a:pPr marL="285750" indent="-285750">
              <a:buFont typeface="Arial" panose="020B0604020202020204" pitchFamily="34" charset="0"/>
              <a:buChar char="•"/>
            </a:pPr>
            <a:r>
              <a:rPr lang="en-US">
                <a:cs typeface="Calibri"/>
              </a:rPr>
              <a:t>Same can be said for the spindle</a:t>
            </a:r>
          </a:p>
          <a:p>
            <a:pPr marL="285750" indent="-285750">
              <a:buFont typeface="Arial" panose="020B0604020202020204" pitchFamily="34" charset="0"/>
              <a:buChar char="•"/>
            </a:pPr>
            <a:r>
              <a:rPr lang="en-US">
                <a:cs typeface="Calibri"/>
              </a:rPr>
              <a:t>All components exceeded a FOS of 10 with a load case of 250lbs</a:t>
            </a:r>
          </a:p>
        </p:txBody>
      </p:sp>
      <p:pic>
        <p:nvPicPr>
          <p:cNvPr id="7" name="Picture 6" descr="A blue circular object with holes in it">
            <a:extLst>
              <a:ext uri="{FF2B5EF4-FFF2-40B4-BE49-F238E27FC236}">
                <a16:creationId xmlns:a16="http://schemas.microsoft.com/office/drawing/2014/main" id="{A161BF10-9155-A9A4-5424-AAC097893DCF}"/>
              </a:ext>
            </a:extLst>
          </p:cNvPr>
          <p:cNvPicPr>
            <a:picLocks noChangeAspect="1"/>
          </p:cNvPicPr>
          <p:nvPr/>
        </p:nvPicPr>
        <p:blipFill>
          <a:blip r:embed="rId4"/>
          <a:stretch>
            <a:fillRect/>
          </a:stretch>
        </p:blipFill>
        <p:spPr>
          <a:xfrm>
            <a:off x="6851276" y="2073867"/>
            <a:ext cx="4955780" cy="2645084"/>
          </a:xfrm>
          <a:prstGeom prst="rect">
            <a:avLst/>
          </a:prstGeom>
          <a:ln w="28575">
            <a:solidFill>
              <a:schemeClr val="tx1"/>
            </a:solidFill>
          </a:ln>
        </p:spPr>
      </p:pic>
    </p:spTree>
    <p:extLst>
      <p:ext uri="{BB962C8B-B14F-4D97-AF65-F5344CB8AC3E}">
        <p14:creationId xmlns:p14="http://schemas.microsoft.com/office/powerpoint/2010/main" val="1332907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a:ea typeface="+mj-lt"/>
                <a:cs typeface="+mj-lt"/>
              </a:rPr>
              <a:t>Critical Design Element 2: Verification Result</a:t>
            </a:r>
            <a:br>
              <a:rPr kumimoji="0" lang="en-US" sz="3600" b="0" i="0" u="none" strike="noStrike" kern="1200" cap="none" spc="0" normalizeH="0" baseline="0" noProof="0">
                <a:ln>
                  <a:noFill/>
                </a:ln>
                <a:solidFill>
                  <a:prstClr val="black"/>
                </a:solidFill>
                <a:effectLst/>
                <a:uLnTx/>
                <a:uFillTx/>
                <a:latin typeface="Calibri Light" panose="020F0302020204030204"/>
                <a:ea typeface="+mj-lt"/>
                <a:cs typeface="+mj-lt"/>
              </a:rPr>
            </a:br>
            <a:r>
              <a:rPr kumimoji="0" lang="en-US" sz="2000" b="1" i="0" u="none" strike="noStrike" kern="1200" cap="none" spc="0" normalizeH="0" baseline="0" noProof="0">
                <a:ln>
                  <a:noFill/>
                </a:ln>
                <a:solidFill>
                  <a:prstClr val="black"/>
                </a:solidFill>
                <a:effectLst/>
                <a:uLnTx/>
                <a:uFillTx/>
                <a:latin typeface="Calibri"/>
                <a:ea typeface="Calibri"/>
                <a:cs typeface="Calibri"/>
              </a:rPr>
              <a:t>Joint 2: Alternative Motor for Arm Movement</a:t>
            </a:r>
            <a:endParaRPr kumimoji="0" lang="en-US" sz="3600" b="0" i="0" u="none" strike="noStrike" kern="1200" cap="none" spc="0" normalizeH="0" baseline="0" noProof="0">
              <a:ln>
                <a:noFill/>
              </a:ln>
              <a:solidFill>
                <a:prstClr val="black"/>
              </a:solidFill>
              <a:effectLst/>
              <a:uLnTx/>
              <a:uFillTx/>
              <a:latin typeface="Hussar Woodtype" panose="02000503000000000000" pitchFamily="50" charset="0"/>
              <a:ea typeface="+mj-ea"/>
              <a:cs typeface="+mj-cs"/>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3244D6-8EE7-40E9-A43B-184652FA08B4}"/>
                  </a:ext>
                </a:extLst>
              </p:cNvPr>
              <p:cNvSpPr txBox="1"/>
              <p:nvPr/>
            </p:nvSpPr>
            <p:spPr>
              <a:xfrm>
                <a:off x="353786" y="1219199"/>
                <a:ext cx="11484428" cy="3416320"/>
              </a:xfrm>
              <a:prstGeom prst="rect">
                <a:avLst/>
              </a:prstGeom>
              <a:noFill/>
            </p:spPr>
            <p:txBody>
              <a:bodyPr wrap="square">
                <a:spAutoFit/>
              </a:bodyPr>
              <a:lstStyle/>
              <a:p>
                <a:r>
                  <a:rPr lang="en-US" b="1">
                    <a:latin typeface="Bahnschrift Light" panose="020B0502040204020203" pitchFamily="34" charset="0"/>
                  </a:rPr>
                  <a:t>Will new motor produce enough be efficient?</a:t>
                </a:r>
              </a:p>
              <a:p>
                <a:endParaRPr lang="en-US" b="1">
                  <a:latin typeface="Bahnschrift Light" panose="020B0502040204020203" pitchFamily="34" charset="0"/>
                </a:endParaRPr>
              </a:p>
              <a:p>
                <a:pPr marL="285750" indent="-285750">
                  <a:buFont typeface="Arial" panose="020B0604020202020204" pitchFamily="34" charset="0"/>
                  <a:buChar char="•"/>
                </a:pPr>
                <a:r>
                  <a:rPr lang="en-US">
                    <a:latin typeface="Bahnschrift Light" panose="020B0502040204020203" pitchFamily="34" charset="0"/>
                  </a:rPr>
                  <a:t>Addition of gear system with 2.25:1 gear ratio</a:t>
                </a:r>
              </a:p>
              <a:p>
                <a:pPr marL="285750" indent="-285750">
                  <a:buFont typeface="Arial" panose="020B0604020202020204" pitchFamily="34" charset="0"/>
                  <a:buChar char="•"/>
                </a:pPr>
                <a:r>
                  <a:rPr lang="en-US">
                    <a:latin typeface="Bahnschrift Light" panose="020B0502040204020203" pitchFamily="34" charset="0"/>
                  </a:rPr>
                  <a:t>Gear: </a:t>
                </a:r>
              </a:p>
              <a:p>
                <a:pPr marL="742950" lvl="1" indent="-285750">
                  <a:buFont typeface="Arial" panose="020B0604020202020204" pitchFamily="34" charset="0"/>
                  <a:buChar char="•"/>
                </a:pPr>
                <a:r>
                  <a:rPr lang="en-US">
                    <a:latin typeface="Bahnschrift Light" panose="020B0502040204020203" pitchFamily="34" charset="0"/>
                  </a:rPr>
                  <a:t>OD = 2.845</a:t>
                </a:r>
              </a:p>
              <a:p>
                <a:pPr marL="742950" lvl="1" indent="-285750">
                  <a:buFont typeface="Arial" panose="020B0604020202020204" pitchFamily="34" charset="0"/>
                  <a:buChar char="•"/>
                </a:pPr>
                <a:r>
                  <a:rPr lang="en-US">
                    <a:latin typeface="Bahnschrift Light" panose="020B0502040204020203" pitchFamily="34" charset="0"/>
                  </a:rPr>
                  <a:t>Number of Teeth = 45</a:t>
                </a:r>
              </a:p>
              <a:p>
                <a:pPr marL="285750" indent="-285750">
                  <a:buFont typeface="Arial" panose="020B0604020202020204" pitchFamily="34" charset="0"/>
                  <a:buChar char="•"/>
                </a:pPr>
                <a:r>
                  <a:rPr lang="en-US">
                    <a:latin typeface="Bahnschrift Light" panose="020B0502040204020203" pitchFamily="34" charset="0"/>
                  </a:rPr>
                  <a:t>Pinion:</a:t>
                </a:r>
              </a:p>
              <a:p>
                <a:pPr marL="742950" lvl="1" indent="-285750">
                  <a:buFont typeface="Arial" panose="020B0604020202020204" pitchFamily="34" charset="0"/>
                  <a:buChar char="•"/>
                </a:pPr>
                <a:r>
                  <a:rPr lang="en-US">
                    <a:latin typeface="Bahnschrift Light" panose="020B0502040204020203" pitchFamily="34" charset="0"/>
                  </a:rPr>
                  <a:t>OD = 1.312</a:t>
                </a:r>
              </a:p>
              <a:p>
                <a:pPr marL="742950" lvl="1" indent="-285750">
                  <a:buFont typeface="Arial" panose="020B0604020202020204" pitchFamily="34" charset="0"/>
                  <a:buChar char="•"/>
                </a:pPr>
                <a:r>
                  <a:rPr lang="en-US">
                    <a:latin typeface="Bahnschrift Light" panose="020B0502040204020203" pitchFamily="34" charset="0"/>
                  </a:rPr>
                  <a:t>Number of Teeth = 18</a:t>
                </a:r>
              </a:p>
              <a:p>
                <a:pPr marL="285750" indent="-285750">
                  <a:buFont typeface="Arial" panose="020B0604020202020204" pitchFamily="34" charset="0"/>
                  <a:buChar char="•"/>
                </a:pPr>
                <a:r>
                  <a:rPr lang="en-US">
                    <a:latin typeface="Bahnschrift Light" panose="020B0502040204020203" pitchFamily="34" charset="0"/>
                  </a:rPr>
                  <a:t>Original Motor Efficiency = </a:t>
                </a:r>
                <a14:m>
                  <m:oMath xmlns:m="http://schemas.openxmlformats.org/officeDocument/2006/math">
                    <m:r>
                      <a:rPr lang="en-US" i="1" dirty="0" smtClean="0">
                        <a:highlight>
                          <a:srgbClr val="FFFF00"/>
                        </a:highlight>
                        <a:latin typeface="Cambria Math" panose="02040503050406030204" pitchFamily="18" charset="0"/>
                      </a:rPr>
                      <m:t>65%</m:t>
                    </m:r>
                  </m:oMath>
                </a14:m>
                <a:endParaRPr lang="en-US">
                  <a:highlight>
                    <a:srgbClr val="FFFF00"/>
                  </a:highlight>
                  <a:latin typeface="Bahnschrift Light" panose="020B0502040204020203" pitchFamily="34" charset="0"/>
                </a:endParaRPr>
              </a:p>
              <a:p>
                <a:pPr marL="285750" indent="-285750">
                  <a:buFont typeface="Arial" panose="020B0604020202020204" pitchFamily="34" charset="0"/>
                  <a:buChar char="•"/>
                </a:pPr>
                <a:r>
                  <a:rPr lang="en-US">
                    <a:latin typeface="Bahnschrift Light" panose="020B0502040204020203" pitchFamily="34" charset="0"/>
                  </a:rPr>
                  <a:t>New Motor Efficiency = 1.2 Nm * (50*.75) * (2.25*.94)</a:t>
                </a:r>
              </a:p>
              <a:p>
                <a:pPr lvl="4"/>
                <a:r>
                  <a:rPr lang="en-US">
                    <a:latin typeface="Bahnschrift Light" panose="020B0502040204020203" pitchFamily="34" charset="0"/>
                  </a:rPr>
                  <a:t>		= </a:t>
                </a:r>
                <a:r>
                  <a:rPr lang="en-US">
                    <a:highlight>
                      <a:srgbClr val="FFFF00"/>
                    </a:highlight>
                    <a:latin typeface="Bahnschrift Light" panose="020B0502040204020203" pitchFamily="34" charset="0"/>
                  </a:rPr>
                  <a:t>95.18%</a:t>
                </a:r>
              </a:p>
            </p:txBody>
          </p:sp>
        </mc:Choice>
        <mc:Fallback xmlns="">
          <p:sp>
            <p:nvSpPr>
              <p:cNvPr id="8" name="TextBox 7">
                <a:extLst>
                  <a:ext uri="{FF2B5EF4-FFF2-40B4-BE49-F238E27FC236}">
                    <a16:creationId xmlns:a16="http://schemas.microsoft.com/office/drawing/2014/main" id="{F13244D6-8EE7-40E9-A43B-184652FA08B4}"/>
                  </a:ext>
                </a:extLst>
              </p:cNvPr>
              <p:cNvSpPr txBox="1">
                <a:spLocks noRot="1" noChangeAspect="1" noMove="1" noResize="1" noEditPoints="1" noAdjustHandles="1" noChangeArrowheads="1" noChangeShapeType="1" noTextEdit="1"/>
              </p:cNvSpPr>
              <p:nvPr/>
            </p:nvSpPr>
            <p:spPr>
              <a:xfrm>
                <a:off x="353786" y="1219199"/>
                <a:ext cx="11484428" cy="3416320"/>
              </a:xfrm>
              <a:prstGeom prst="rect">
                <a:avLst/>
              </a:prstGeom>
              <a:blipFill>
                <a:blip r:embed="rId3"/>
                <a:stretch>
                  <a:fillRect l="-425" t="-893" b="-1964"/>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2052" name="Picture 4" descr="Nema 23 Closed Loop Stepper Motor L=56mm Gear Ratio 50:1 High Precision Planetary Gearbox">
            <a:extLst>
              <a:ext uri="{FF2B5EF4-FFF2-40B4-BE49-F238E27FC236}">
                <a16:creationId xmlns:a16="http://schemas.microsoft.com/office/drawing/2014/main" id="{178A4634-3275-5920-70A5-A0D49D0991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28" b="15813"/>
          <a:stretch/>
        </p:blipFill>
        <p:spPr bwMode="auto">
          <a:xfrm>
            <a:off x="7982339" y="1388664"/>
            <a:ext cx="3377373" cy="2335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2E353-C09E-75A1-E17E-90C09D2F9657}"/>
              </a:ext>
            </a:extLst>
          </p:cNvPr>
          <p:cNvSpPr txBox="1"/>
          <p:nvPr/>
        </p:nvSpPr>
        <p:spPr>
          <a:xfrm>
            <a:off x="8336747" y="3747474"/>
            <a:ext cx="2668555" cy="369332"/>
          </a:xfrm>
          <a:prstGeom prst="rect">
            <a:avLst/>
          </a:prstGeom>
          <a:noFill/>
        </p:spPr>
        <p:txBody>
          <a:bodyPr wrap="square" rtlCol="0">
            <a:spAutoFit/>
          </a:bodyPr>
          <a:lstStyle/>
          <a:p>
            <a:pPr algn="ctr"/>
            <a:r>
              <a:rPr lang="en-US"/>
              <a:t>Motor Choice</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A356B59-3F70-D938-3520-EC7275839959}"/>
                  </a:ext>
                </a:extLst>
              </p14:cNvPr>
              <p14:cNvContentPartPr/>
              <p14:nvPr/>
            </p14:nvContentPartPr>
            <p14:xfrm>
              <a:off x="11903053" y="6567687"/>
              <a:ext cx="360" cy="5760"/>
            </p14:xfrm>
          </p:contentPart>
        </mc:Choice>
        <mc:Fallback xmlns="">
          <p:pic>
            <p:nvPicPr>
              <p:cNvPr id="3" name="Ink 2">
                <a:extLst>
                  <a:ext uri="{FF2B5EF4-FFF2-40B4-BE49-F238E27FC236}">
                    <a16:creationId xmlns:a16="http://schemas.microsoft.com/office/drawing/2014/main" id="{DA356B59-3F70-D938-3520-EC7275839959}"/>
                  </a:ext>
                </a:extLst>
              </p:cNvPr>
              <p:cNvPicPr/>
              <p:nvPr/>
            </p:nvPicPr>
            <p:blipFill>
              <a:blip r:embed="rId7"/>
              <a:stretch>
                <a:fillRect/>
              </a:stretch>
            </p:blipFill>
            <p:spPr>
              <a:xfrm>
                <a:off x="11892253" y="6556887"/>
                <a:ext cx="216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BDE75942-5319-1C0F-F3CC-EE38D6873630}"/>
                  </a:ext>
                </a:extLst>
              </p14:cNvPr>
              <p14:cNvContentPartPr/>
              <p14:nvPr/>
            </p14:nvContentPartPr>
            <p14:xfrm>
              <a:off x="11992693" y="6478047"/>
              <a:ext cx="26640" cy="26640"/>
            </p14:xfrm>
          </p:contentPart>
        </mc:Choice>
        <mc:Fallback xmlns="">
          <p:pic>
            <p:nvPicPr>
              <p:cNvPr id="7" name="Ink 6">
                <a:extLst>
                  <a:ext uri="{FF2B5EF4-FFF2-40B4-BE49-F238E27FC236}">
                    <a16:creationId xmlns:a16="http://schemas.microsoft.com/office/drawing/2014/main" id="{BDE75942-5319-1C0F-F3CC-EE38D6873630}"/>
                  </a:ext>
                </a:extLst>
              </p:cNvPr>
              <p:cNvPicPr/>
              <p:nvPr/>
            </p:nvPicPr>
            <p:blipFill>
              <a:blip r:embed="rId9"/>
              <a:stretch>
                <a:fillRect/>
              </a:stretch>
            </p:blipFill>
            <p:spPr>
              <a:xfrm>
                <a:off x="11981893" y="6467391"/>
                <a:ext cx="47880" cy="47597"/>
              </a:xfrm>
              <a:prstGeom prst="rect">
                <a:avLst/>
              </a:prstGeom>
            </p:spPr>
          </p:pic>
        </mc:Fallback>
      </mc:AlternateContent>
    </p:spTree>
    <p:extLst>
      <p:ext uri="{BB962C8B-B14F-4D97-AF65-F5344CB8AC3E}">
        <p14:creationId xmlns:p14="http://schemas.microsoft.com/office/powerpoint/2010/main" val="2180210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835567" y="253306"/>
            <a:ext cx="10515600" cy="1630120"/>
          </a:xfrm>
        </p:spPr>
        <p:txBody>
          <a:bodyPr>
            <a:normAutofit/>
          </a:bodyPr>
          <a:lstStyle/>
          <a:p>
            <a:r>
              <a:rPr lang="en-US" sz="3600">
                <a:latin typeface="calibri light"/>
                <a:ea typeface="+mj-lt"/>
                <a:cs typeface="calibri light"/>
              </a:rPr>
              <a:t>Critical  Design  </a:t>
            </a:r>
            <a:r>
              <a:rPr lang="en-US" sz="4000">
                <a:latin typeface="calibri light"/>
                <a:ea typeface="+mj-lt"/>
                <a:cs typeface="calibri light"/>
              </a:rPr>
              <a:t>Element</a:t>
            </a:r>
            <a:r>
              <a:rPr lang="en-US" sz="3600">
                <a:latin typeface="calibri light"/>
                <a:ea typeface="+mj-lt"/>
                <a:cs typeface="calibri light"/>
              </a:rPr>
              <a:t>  3: Verification Results</a:t>
            </a:r>
            <a:br>
              <a:rPr lang="en-US" sz="4000">
                <a:latin typeface="calibri light"/>
                <a:ea typeface="+mj-lt"/>
                <a:cs typeface="calibri light"/>
              </a:rPr>
            </a:br>
            <a:r>
              <a:rPr lang="en-US" sz="2000" b="1">
                <a:latin typeface="calibri light"/>
                <a:ea typeface="+mj-lt"/>
                <a:cs typeface="calibri light"/>
              </a:rPr>
              <a:t>Reduction in J5 End Effector Weight</a:t>
            </a:r>
            <a:endParaRPr lang="en-US" sz="2000" b="1">
              <a:ea typeface="+mj-lt"/>
              <a:cs typeface="+mj-lt"/>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DC161AA6-3505-41C0-B131-01EE1226BB12}"/>
              </a:ext>
            </a:extLst>
          </p:cNvPr>
          <p:cNvSpPr txBox="1"/>
          <p:nvPr/>
        </p:nvSpPr>
        <p:spPr>
          <a:xfrm>
            <a:off x="832457" y="1766289"/>
            <a:ext cx="617447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ea typeface="+mn-lt"/>
                <a:cs typeface="+mn-lt"/>
              </a:rPr>
              <a:t>Motor Weight = 1.4 Pounds</a:t>
            </a:r>
            <a:endParaRPr lang="en-US"/>
          </a:p>
          <a:p>
            <a:pPr marL="285750" indent="-285750">
              <a:buFont typeface="Arial" panose="020B0604020202020204" pitchFamily="34" charset="0"/>
              <a:buChar char="•"/>
            </a:pPr>
            <a:endParaRPr lang="en-US">
              <a:ea typeface="Calibri"/>
              <a:cs typeface="Calibri"/>
            </a:endParaRPr>
          </a:p>
          <a:p>
            <a:pPr marL="285750" indent="-285750">
              <a:buFont typeface="Arial" panose="020B0604020202020204" pitchFamily="34" charset="0"/>
              <a:buChar char="•"/>
            </a:pPr>
            <a:r>
              <a:rPr lang="en-US">
                <a:ea typeface="Calibri"/>
                <a:cs typeface="Calibri"/>
              </a:rPr>
              <a:t>J5 Housing Weight</a:t>
            </a:r>
          </a:p>
          <a:p>
            <a:pPr marL="742950" lvl="1" indent="-285750">
              <a:buFont typeface="Arial" panose="020B0604020202020204" pitchFamily="34" charset="0"/>
              <a:buChar char="•"/>
            </a:pPr>
            <a:r>
              <a:rPr lang="en-US">
                <a:ea typeface="Calibri"/>
                <a:cs typeface="Calibri"/>
              </a:rPr>
              <a:t>671 Grams PLA Version</a:t>
            </a:r>
          </a:p>
          <a:p>
            <a:pPr marL="742950" lvl="1" indent="-285750">
              <a:buFont typeface="Arial" panose="020B0604020202020204" pitchFamily="34" charset="0"/>
              <a:buChar char="•"/>
            </a:pPr>
            <a:r>
              <a:rPr lang="en-US">
                <a:ea typeface="Calibri"/>
                <a:cs typeface="Calibri"/>
              </a:rPr>
              <a:t>1451 Grams Aluminum Version</a:t>
            </a:r>
          </a:p>
          <a:p>
            <a:pPr marL="742950" lvl="1" indent="-285750">
              <a:buFont typeface="Arial" panose="020B0604020202020204" pitchFamily="34" charset="0"/>
              <a:buChar char="•"/>
            </a:pPr>
            <a:r>
              <a:rPr lang="en-US">
                <a:ea typeface="Calibri"/>
                <a:cs typeface="Calibri"/>
              </a:rPr>
              <a:t>1.72 lbs Difference</a:t>
            </a:r>
          </a:p>
          <a:p>
            <a:pPr marL="285750" indent="-285750">
              <a:buFont typeface="Arial" panose="020B0604020202020204" pitchFamily="34" charset="0"/>
              <a:buChar char="•"/>
            </a:pPr>
            <a:endParaRPr lang="en-US">
              <a:ea typeface="Calibri"/>
              <a:cs typeface="Calibri"/>
            </a:endParaRPr>
          </a:p>
          <a:p>
            <a:pPr marL="285750" indent="-285750">
              <a:buFont typeface="Arial" panose="020B0604020202020204" pitchFamily="34" charset="0"/>
              <a:buChar char="•"/>
            </a:pPr>
            <a:r>
              <a:rPr lang="en-US">
                <a:ea typeface="Calibri"/>
                <a:cs typeface="Calibri"/>
              </a:rPr>
              <a:t>Total Weight Savings = 3.12 Lbs</a:t>
            </a:r>
          </a:p>
        </p:txBody>
      </p:sp>
      <p:pic>
        <p:nvPicPr>
          <p:cNvPr id="5" name="Picture 4" descr="A blue object with holes&#10;&#10;Description automatically generated">
            <a:extLst>
              <a:ext uri="{FF2B5EF4-FFF2-40B4-BE49-F238E27FC236}">
                <a16:creationId xmlns:a16="http://schemas.microsoft.com/office/drawing/2014/main" id="{C2116662-6397-2464-C399-A3B069CEC22E}"/>
              </a:ext>
            </a:extLst>
          </p:cNvPr>
          <p:cNvPicPr>
            <a:picLocks noChangeAspect="1"/>
          </p:cNvPicPr>
          <p:nvPr/>
        </p:nvPicPr>
        <p:blipFill>
          <a:blip r:embed="rId4"/>
          <a:stretch>
            <a:fillRect/>
          </a:stretch>
        </p:blipFill>
        <p:spPr>
          <a:xfrm>
            <a:off x="4648200" y="1766501"/>
            <a:ext cx="6705600" cy="3277372"/>
          </a:xfrm>
          <a:prstGeom prst="rect">
            <a:avLst/>
          </a:prstGeom>
          <a:ln w="28575">
            <a:solidFill>
              <a:schemeClr val="tx1"/>
            </a:solidFill>
          </a:ln>
        </p:spPr>
      </p:pic>
    </p:spTree>
    <p:extLst>
      <p:ext uri="{BB962C8B-B14F-4D97-AF65-F5344CB8AC3E}">
        <p14:creationId xmlns:p14="http://schemas.microsoft.com/office/powerpoint/2010/main" val="3894719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1277834"/>
          </a:xfrm>
        </p:spPr>
        <p:txBody>
          <a:bodyPr>
            <a:normAutofit/>
          </a:bodyPr>
          <a:lstStyle/>
          <a:p>
            <a:r>
              <a:rPr lang="en-US">
                <a:latin typeface="Hussar Woodtype" panose="02000503000000000000" pitchFamily="50" charset="0"/>
              </a:rPr>
              <a:t>Summary and Review of Action  Items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1393374"/>
            <a:ext cx="11484428" cy="369332"/>
          </a:xfrm>
          <a:prstGeom prst="rect">
            <a:avLst/>
          </a:prstGeom>
          <a:noFill/>
        </p:spPr>
        <p:txBody>
          <a:bodyPr wrap="square">
            <a:spAutoFit/>
          </a:bodyPr>
          <a:lstStyle/>
          <a:p>
            <a:r>
              <a:rPr lang="en-US">
                <a:latin typeface="Bahnschrift Light" panose="020B0502040204020203" pitchFamily="34" charset="0"/>
              </a:rPr>
              <a:t>text</a:t>
            </a: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59900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C153-BE0C-43F0-B429-C7A0BAC162D9}"/>
              </a:ext>
            </a:extLst>
          </p:cNvPr>
          <p:cNvSpPr>
            <a:spLocks noGrp="1"/>
          </p:cNvSpPr>
          <p:nvPr>
            <p:ph type="title"/>
          </p:nvPr>
        </p:nvSpPr>
        <p:spPr>
          <a:xfrm>
            <a:off x="838200" y="365125"/>
            <a:ext cx="3441940" cy="1339940"/>
          </a:xfrm>
        </p:spPr>
        <p:txBody>
          <a:bodyPr>
            <a:normAutofit/>
          </a:bodyPr>
          <a:lstStyle/>
          <a:p>
            <a:r>
              <a:rPr lang="en-US" sz="2800" b="1" dirty="0">
                <a:effectLst/>
                <a:latin typeface="Hussar Woodtype"/>
                <a:ea typeface="Calibri"/>
              </a:rPr>
              <a:t>System Block Diagram</a:t>
            </a:r>
            <a:endParaRPr lang="en-US" sz="6000" dirty="0">
              <a:latin typeface="Hussar Woodtype"/>
              <a:ea typeface="Calibri"/>
            </a:endParaRPr>
          </a:p>
        </p:txBody>
      </p:sp>
      <p:pic>
        <p:nvPicPr>
          <p:cNvPr id="6" name="Content Placeholder 5" descr="A screenshot of a computer&#10;&#10;Description automatically generated">
            <a:extLst>
              <a:ext uri="{FF2B5EF4-FFF2-40B4-BE49-F238E27FC236}">
                <a16:creationId xmlns:a16="http://schemas.microsoft.com/office/drawing/2014/main" id="{A060C7D6-392A-ECE2-CA82-1C9F7CD256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752" r="19542"/>
          <a:stretch/>
        </p:blipFill>
        <p:spPr>
          <a:xfrm>
            <a:off x="4277360" y="284342"/>
            <a:ext cx="7437120" cy="5563286"/>
          </a:xfrm>
        </p:spPr>
      </p:pic>
      <p:sp>
        <p:nvSpPr>
          <p:cNvPr id="5" name="Rectangle 4">
            <a:extLst>
              <a:ext uri="{FF2B5EF4-FFF2-40B4-BE49-F238E27FC236}">
                <a16:creationId xmlns:a16="http://schemas.microsoft.com/office/drawing/2014/main" id="{D7FC92E1-C475-67FA-650F-653905BA05FE}"/>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a:extLst>
              <a:ext uri="{FF2B5EF4-FFF2-40B4-BE49-F238E27FC236}">
                <a16:creationId xmlns:a16="http://schemas.microsoft.com/office/drawing/2014/main" id="{EAD48998-4639-59D3-56B8-E1073ED68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a:prstGeom prst="rect">
            <a:avLst/>
          </a:prstGeom>
        </p:spPr>
      </p:pic>
      <p:sp>
        <p:nvSpPr>
          <p:cNvPr id="8" name="TextBox 7">
            <a:extLst>
              <a:ext uri="{FF2B5EF4-FFF2-40B4-BE49-F238E27FC236}">
                <a16:creationId xmlns:a16="http://schemas.microsoft.com/office/drawing/2014/main" id="{8F6293B4-5061-8DF6-D8D5-F4543CA5764B}"/>
              </a:ext>
            </a:extLst>
          </p:cNvPr>
          <p:cNvSpPr txBox="1"/>
          <p:nvPr/>
        </p:nvSpPr>
        <p:spPr>
          <a:xfrm>
            <a:off x="838200" y="2083435"/>
            <a:ext cx="2890520" cy="2308324"/>
          </a:xfrm>
          <a:prstGeom prst="rect">
            <a:avLst/>
          </a:prstGeom>
          <a:noFill/>
        </p:spPr>
        <p:txBody>
          <a:bodyPr wrap="square" rtlCol="0">
            <a:spAutoFit/>
          </a:bodyPr>
          <a:lstStyle/>
          <a:p>
            <a:r>
              <a:rPr lang="en-US"/>
              <a:t>Updates</a:t>
            </a:r>
          </a:p>
          <a:p>
            <a:pPr marL="285750" indent="-285750">
              <a:buFont typeface="Arial" panose="020B0604020202020204" pitchFamily="34" charset="0"/>
              <a:buChar char="•"/>
            </a:pPr>
            <a:r>
              <a:rPr lang="en-US"/>
              <a:t>5 geared stepper motors to increase torque output</a:t>
            </a:r>
          </a:p>
          <a:p>
            <a:pPr marL="285750" indent="-285750">
              <a:buFont typeface="Arial" panose="020B0604020202020204" pitchFamily="34" charset="0"/>
              <a:buChar char="•"/>
            </a:pPr>
            <a:r>
              <a:rPr lang="en-US"/>
              <a:t>Magnetic Encoders</a:t>
            </a:r>
          </a:p>
          <a:p>
            <a:pPr marL="285750" indent="-285750">
              <a:buFont typeface="Arial" panose="020B0604020202020204" pitchFamily="34" charset="0"/>
              <a:buChar char="•"/>
            </a:pPr>
            <a:r>
              <a:rPr lang="en-US"/>
              <a:t>Teensy 14.1 with open source programming</a:t>
            </a:r>
          </a:p>
          <a:p>
            <a:pPr marL="285750" indent="-285750">
              <a:buFont typeface="Arial" panose="020B0604020202020204" pitchFamily="34" charset="0"/>
              <a:buChar char="•"/>
            </a:pPr>
            <a:r>
              <a:rPr lang="en-US"/>
              <a:t>Variable Frequency Drive to control Spindle Speed</a:t>
            </a:r>
          </a:p>
        </p:txBody>
      </p:sp>
    </p:spTree>
    <p:extLst>
      <p:ext uri="{BB962C8B-B14F-4D97-AF65-F5344CB8AC3E}">
        <p14:creationId xmlns:p14="http://schemas.microsoft.com/office/powerpoint/2010/main" val="1751443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838200" y="2683782"/>
            <a:ext cx="10515600" cy="745218"/>
          </a:xfrm>
        </p:spPr>
        <p:txBody>
          <a:bodyPr>
            <a:noAutofit/>
          </a:bodyPr>
          <a:lstStyle/>
          <a:p>
            <a:pPr algn="ctr"/>
            <a:r>
              <a:rPr lang="en-US" sz="8000">
                <a:latin typeface="Hussar Woodtype" panose="02000503000000000000" pitchFamily="50" charset="0"/>
              </a:rPr>
              <a:t>Questions?</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3923236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lstStyle/>
          <a:p>
            <a:r>
              <a:rPr lang="en-US">
                <a:latin typeface="Hussar Woodtype" panose="02000503000000000000" pitchFamily="50" charset="0"/>
              </a:rPr>
              <a:t>Works Cited</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1219199"/>
            <a:ext cx="9971634" cy="646331"/>
          </a:xfrm>
          <a:prstGeom prst="rect">
            <a:avLst/>
          </a:prstGeom>
          <a:noFill/>
        </p:spPr>
        <p:txBody>
          <a:bodyPr wrap="square" lIns="91440" tIns="45720" rIns="91440" bIns="45720" anchor="t">
            <a:spAutoFit/>
          </a:bodyPr>
          <a:lstStyle/>
          <a:p>
            <a:r>
              <a:rPr lang="en-US">
                <a:latin typeface="Bahnschrift Light"/>
              </a:rPr>
              <a:t>Slide 1 Images</a:t>
            </a:r>
          </a:p>
          <a:p>
            <a:r>
              <a:rPr lang="en-US">
                <a:ea typeface="+mn-lt"/>
                <a:cs typeface="+mn-lt"/>
                <a:hlinkClick r:id="rId3"/>
              </a:rPr>
              <a:t>https://www.anninrobotics.com/</a:t>
            </a:r>
            <a:r>
              <a:rPr lang="en-US">
                <a:ea typeface="+mn-lt"/>
                <a:cs typeface="+mn-lt"/>
              </a:rPr>
              <a:t> </a:t>
            </a: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50293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panose="02000503000000000000" pitchFamily="50" charset="0"/>
              </a:rPr>
              <a:t>Requirements  Review</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1219199"/>
            <a:ext cx="11484428" cy="369332"/>
          </a:xfrm>
          <a:prstGeom prst="rect">
            <a:avLst/>
          </a:prstGeom>
          <a:noFill/>
        </p:spPr>
        <p:txBody>
          <a:bodyPr wrap="square">
            <a:spAutoFit/>
          </a:bodyPr>
          <a:lstStyle/>
          <a:p>
            <a:r>
              <a:rPr lang="en-US">
                <a:latin typeface="Bahnschrift Light" panose="020B0502040204020203" pitchFamily="34" charset="0"/>
              </a:rPr>
              <a:t>text</a:t>
            </a: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a:extLst>
              <a:ext uri="{FF2B5EF4-FFF2-40B4-BE49-F238E27FC236}">
                <a16:creationId xmlns:a16="http://schemas.microsoft.com/office/drawing/2014/main" id="{2A5CE85C-650B-F981-99C1-14296ACB184D}"/>
              </a:ext>
            </a:extLst>
          </p:cNvPr>
          <p:cNvPicPr>
            <a:picLocks noChangeAspect="1"/>
          </p:cNvPicPr>
          <p:nvPr/>
        </p:nvPicPr>
        <p:blipFill>
          <a:blip r:embed="rId4"/>
          <a:stretch>
            <a:fillRect/>
          </a:stretch>
        </p:blipFill>
        <p:spPr>
          <a:xfrm>
            <a:off x="348343" y="1028867"/>
            <a:ext cx="8078310" cy="4800265"/>
          </a:xfrm>
          <a:prstGeom prst="rect">
            <a:avLst/>
          </a:prstGeom>
        </p:spPr>
      </p:pic>
      <p:sp>
        <p:nvSpPr>
          <p:cNvPr id="7" name="TextBox 6">
            <a:extLst>
              <a:ext uri="{FF2B5EF4-FFF2-40B4-BE49-F238E27FC236}">
                <a16:creationId xmlns:a16="http://schemas.microsoft.com/office/drawing/2014/main" id="{FC0ADB51-BC6F-DF36-6460-5A2D483AF647}"/>
              </a:ext>
            </a:extLst>
          </p:cNvPr>
          <p:cNvSpPr txBox="1"/>
          <p:nvPr/>
        </p:nvSpPr>
        <p:spPr>
          <a:xfrm>
            <a:off x="8900886" y="1874504"/>
            <a:ext cx="2942771" cy="2862322"/>
          </a:xfrm>
          <a:prstGeom prst="rect">
            <a:avLst/>
          </a:prstGeom>
          <a:noFill/>
        </p:spPr>
        <p:txBody>
          <a:bodyPr wrap="square" rtlCol="0">
            <a:spAutoFit/>
          </a:bodyPr>
          <a:lstStyle/>
          <a:p>
            <a:r>
              <a:rPr lang="en-US"/>
              <a:t>Updated Requirements</a:t>
            </a:r>
          </a:p>
          <a:p>
            <a:r>
              <a:rPr lang="en-US"/>
              <a:t>For Final Presentation</a:t>
            </a:r>
          </a:p>
          <a:p>
            <a:pPr marL="285750" indent="-285750">
              <a:buFont typeface="Arial" panose="020B0604020202020204" pitchFamily="34" charset="0"/>
              <a:buChar char="•"/>
            </a:pPr>
            <a:r>
              <a:rPr lang="en-US"/>
              <a:t>Flat Aluminum Plate</a:t>
            </a:r>
          </a:p>
          <a:p>
            <a:pPr marL="285750" indent="-285750">
              <a:buFont typeface="Arial" panose="020B0604020202020204" pitchFamily="34" charset="0"/>
              <a:buChar char="•"/>
            </a:pPr>
            <a:r>
              <a:rPr lang="en-US"/>
              <a:t>Minimum 1 Axis of Rotation Functional</a:t>
            </a:r>
          </a:p>
          <a:p>
            <a:pPr marL="285750" indent="-285750">
              <a:buFont typeface="Arial" panose="020B0604020202020204" pitchFamily="34" charset="0"/>
              <a:buChar char="•"/>
            </a:pPr>
            <a:endParaRPr lang="en-US"/>
          </a:p>
          <a:p>
            <a:r>
              <a:rPr lang="en-US"/>
              <a:t>Priorities to Reach MVP</a:t>
            </a:r>
          </a:p>
          <a:p>
            <a:pPr marL="285750" indent="-285750">
              <a:buFont typeface="Arial" panose="020B0604020202020204" pitchFamily="34" charset="0"/>
              <a:buChar char="•"/>
            </a:pPr>
            <a:r>
              <a:rPr lang="en-US"/>
              <a:t>Motor Torque Output</a:t>
            </a:r>
          </a:p>
          <a:p>
            <a:pPr marL="285750" indent="-285750">
              <a:buFont typeface="Arial" panose="020B0604020202020204" pitchFamily="34" charset="0"/>
              <a:buChar char="•"/>
            </a:pPr>
            <a:r>
              <a:rPr lang="en-US"/>
              <a:t>Self Locating</a:t>
            </a:r>
          </a:p>
          <a:p>
            <a:pPr marL="285750" indent="-285750">
              <a:buFont typeface="Arial" panose="020B0604020202020204" pitchFamily="34" charset="0"/>
              <a:buChar char="•"/>
            </a:pPr>
            <a:r>
              <a:rPr lang="en-US"/>
              <a:t>Drilling Capabilities</a:t>
            </a:r>
          </a:p>
        </p:txBody>
      </p:sp>
    </p:spTree>
    <p:extLst>
      <p:ext uri="{BB962C8B-B14F-4D97-AF65-F5344CB8AC3E}">
        <p14:creationId xmlns:p14="http://schemas.microsoft.com/office/powerpoint/2010/main" val="373038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91D1-0D75-4DAE-B0C8-64E7E85D8F6D}"/>
              </a:ext>
            </a:extLst>
          </p:cNvPr>
          <p:cNvSpPr>
            <a:spLocks noGrp="1"/>
          </p:cNvSpPr>
          <p:nvPr>
            <p:ph type="title"/>
          </p:nvPr>
        </p:nvSpPr>
        <p:spPr>
          <a:xfrm>
            <a:off x="363747" y="350747"/>
            <a:ext cx="10357450" cy="1196167"/>
          </a:xfrm>
        </p:spPr>
        <p:txBody>
          <a:bodyPr>
            <a:normAutofit/>
          </a:bodyPr>
          <a:lstStyle/>
          <a:p>
            <a:r>
              <a:rPr lang="en-US" sz="4000" dirty="0">
                <a:effectLst/>
                <a:latin typeface="Hussar Woodtype"/>
                <a:ea typeface="+mj-lt"/>
                <a:cs typeface="+mj-lt"/>
              </a:rPr>
              <a:t>Design</a:t>
            </a:r>
            <a:r>
              <a:rPr lang="en-US" sz="4000" dirty="0">
                <a:latin typeface="Hussar Woodtype"/>
                <a:ea typeface="+mj-lt"/>
                <a:cs typeface="+mj-lt"/>
              </a:rPr>
              <a:t> </a:t>
            </a:r>
            <a:r>
              <a:rPr lang="en-US" sz="4000" dirty="0">
                <a:effectLst/>
                <a:latin typeface="Hussar Woodtype"/>
                <a:ea typeface="+mj-lt"/>
                <a:cs typeface="+mj-lt"/>
              </a:rPr>
              <a:t>Details</a:t>
            </a:r>
            <a:r>
              <a:rPr lang="en-US" sz="4000" dirty="0">
                <a:latin typeface="Hussar Woodtype"/>
                <a:ea typeface="+mj-lt"/>
                <a:cs typeface="+mj-lt"/>
              </a:rPr>
              <a:t>: Full Assembly</a:t>
            </a:r>
            <a:endParaRPr lang="en-US" sz="4000" dirty="0">
              <a:latin typeface="Hussar Woodtype"/>
            </a:endParaRPr>
          </a:p>
        </p:txBody>
      </p:sp>
      <p:pic>
        <p:nvPicPr>
          <p:cNvPr id="5" name="Picture 4">
            <a:extLst>
              <a:ext uri="{FF2B5EF4-FFF2-40B4-BE49-F238E27FC236}">
                <a16:creationId xmlns:a16="http://schemas.microsoft.com/office/drawing/2014/main" id="{F9067818-4811-396D-2746-77A1308763CE}"/>
              </a:ext>
            </a:extLst>
          </p:cNvPr>
          <p:cNvPicPr>
            <a:picLocks noChangeAspect="1"/>
          </p:cNvPicPr>
          <p:nvPr/>
        </p:nvPicPr>
        <p:blipFill>
          <a:blip r:embed="rId2"/>
          <a:stretch>
            <a:fillRect/>
          </a:stretch>
        </p:blipFill>
        <p:spPr>
          <a:xfrm>
            <a:off x="2841325" y="1490087"/>
            <a:ext cx="5411629" cy="3884295"/>
          </a:xfrm>
          <a:prstGeom prst="rect">
            <a:avLst/>
          </a:prstGeom>
          <a:ln w="28575">
            <a:solidFill>
              <a:schemeClr val="tx1"/>
            </a:solidFill>
          </a:ln>
        </p:spPr>
      </p:pic>
      <p:sp>
        <p:nvSpPr>
          <p:cNvPr id="7" name="Rectangle 6">
            <a:extLst>
              <a:ext uri="{FF2B5EF4-FFF2-40B4-BE49-F238E27FC236}">
                <a16:creationId xmlns:a16="http://schemas.microsoft.com/office/drawing/2014/main" id="{F8A5C5D3-A0C3-124A-D609-210C4F6A0786}"/>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black background with white text&#10;&#10;Description automatically generated">
            <a:extLst>
              <a:ext uri="{FF2B5EF4-FFF2-40B4-BE49-F238E27FC236}">
                <a16:creationId xmlns:a16="http://schemas.microsoft.com/office/drawing/2014/main" id="{353934A9-7395-FDEC-9C78-B20A2B803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a:prstGeom prst="rect">
            <a:avLst/>
          </a:prstGeom>
        </p:spPr>
      </p:pic>
    </p:spTree>
    <p:extLst>
      <p:ext uri="{BB962C8B-B14F-4D97-AF65-F5344CB8AC3E}">
        <p14:creationId xmlns:p14="http://schemas.microsoft.com/office/powerpoint/2010/main" val="399445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mechanical device&#10;&#10;Description automatically generated">
            <a:extLst>
              <a:ext uri="{FF2B5EF4-FFF2-40B4-BE49-F238E27FC236}">
                <a16:creationId xmlns:a16="http://schemas.microsoft.com/office/drawing/2014/main" id="{ED478F72-6E2A-08BF-6171-AFD62DA5611A}"/>
              </a:ext>
            </a:extLst>
          </p:cNvPr>
          <p:cNvPicPr>
            <a:picLocks noChangeAspect="1"/>
          </p:cNvPicPr>
          <p:nvPr/>
        </p:nvPicPr>
        <p:blipFill>
          <a:blip r:embed="rId3"/>
          <a:stretch>
            <a:fillRect/>
          </a:stretch>
        </p:blipFill>
        <p:spPr>
          <a:xfrm>
            <a:off x="3626010" y="848870"/>
            <a:ext cx="2725479" cy="2473481"/>
          </a:xfrm>
          <a:prstGeom prst="rect">
            <a:avLst/>
          </a:prstGeom>
          <a:ln w="28575">
            <a:solidFill>
              <a:schemeClr val="tx1"/>
            </a:solidFill>
          </a:ln>
        </p:spPr>
      </p:pic>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69812" y="156412"/>
            <a:ext cx="10515600" cy="745218"/>
          </a:xfrm>
        </p:spPr>
        <p:txBody>
          <a:bodyPr/>
          <a:lstStyle/>
          <a:p>
            <a:r>
              <a:rPr lang="en-US">
                <a:latin typeface="Hussar Woodtype"/>
              </a:rPr>
              <a:t>Design Details: Sub Assemblies</a:t>
            </a:r>
            <a:endParaRPr lang="en-US">
              <a:latin typeface="Hussar Woodtype" panose="02000503000000000000" pitchFamily="50" charset="0"/>
            </a:endParaRPr>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5" name="Picture 4" descr="A drawing of a machine&#10;&#10;Description automatically generated">
            <a:extLst>
              <a:ext uri="{FF2B5EF4-FFF2-40B4-BE49-F238E27FC236}">
                <a16:creationId xmlns:a16="http://schemas.microsoft.com/office/drawing/2014/main" id="{8E7F95A1-218A-9B48-4F08-74FE14246C57}"/>
              </a:ext>
            </a:extLst>
          </p:cNvPr>
          <p:cNvPicPr>
            <a:picLocks noChangeAspect="1"/>
          </p:cNvPicPr>
          <p:nvPr/>
        </p:nvPicPr>
        <p:blipFill>
          <a:blip r:embed="rId5"/>
          <a:stretch>
            <a:fillRect/>
          </a:stretch>
        </p:blipFill>
        <p:spPr>
          <a:xfrm>
            <a:off x="369812" y="848871"/>
            <a:ext cx="3101356" cy="2473481"/>
          </a:xfrm>
          <a:prstGeom prst="rect">
            <a:avLst/>
          </a:prstGeom>
          <a:ln w="28575">
            <a:solidFill>
              <a:schemeClr val="tx1"/>
            </a:solidFill>
          </a:ln>
        </p:spPr>
      </p:pic>
      <p:pic>
        <p:nvPicPr>
          <p:cNvPr id="7" name="Picture 6">
            <a:extLst>
              <a:ext uri="{FF2B5EF4-FFF2-40B4-BE49-F238E27FC236}">
                <a16:creationId xmlns:a16="http://schemas.microsoft.com/office/drawing/2014/main" id="{BE103003-4D95-763C-B995-70AE73CE460D}"/>
              </a:ext>
            </a:extLst>
          </p:cNvPr>
          <p:cNvPicPr>
            <a:picLocks noChangeAspect="1"/>
          </p:cNvPicPr>
          <p:nvPr/>
        </p:nvPicPr>
        <p:blipFill>
          <a:blip r:embed="rId6"/>
          <a:stretch>
            <a:fillRect/>
          </a:stretch>
        </p:blipFill>
        <p:spPr>
          <a:xfrm>
            <a:off x="369812" y="3418309"/>
            <a:ext cx="3101356" cy="2360485"/>
          </a:xfrm>
          <a:prstGeom prst="rect">
            <a:avLst/>
          </a:prstGeom>
          <a:ln w="28575">
            <a:solidFill>
              <a:schemeClr val="tx1"/>
            </a:solidFill>
          </a:ln>
        </p:spPr>
      </p:pic>
      <p:pic>
        <p:nvPicPr>
          <p:cNvPr id="9" name="Picture 8">
            <a:extLst>
              <a:ext uri="{FF2B5EF4-FFF2-40B4-BE49-F238E27FC236}">
                <a16:creationId xmlns:a16="http://schemas.microsoft.com/office/drawing/2014/main" id="{67FFD00E-265E-7F07-B4FD-6ED55940CCE5}"/>
              </a:ext>
            </a:extLst>
          </p:cNvPr>
          <p:cNvPicPr>
            <a:picLocks noChangeAspect="1"/>
          </p:cNvPicPr>
          <p:nvPr/>
        </p:nvPicPr>
        <p:blipFill>
          <a:blip r:embed="rId7"/>
          <a:stretch>
            <a:fillRect/>
          </a:stretch>
        </p:blipFill>
        <p:spPr>
          <a:xfrm>
            <a:off x="3626011" y="3429000"/>
            <a:ext cx="2725479" cy="2360485"/>
          </a:xfrm>
          <a:prstGeom prst="rect">
            <a:avLst/>
          </a:prstGeom>
          <a:ln w="28575">
            <a:solidFill>
              <a:schemeClr val="tx1"/>
            </a:solidFill>
          </a:ln>
        </p:spPr>
      </p:pic>
      <p:pic>
        <p:nvPicPr>
          <p:cNvPr id="10" name="Picture 9">
            <a:extLst>
              <a:ext uri="{FF2B5EF4-FFF2-40B4-BE49-F238E27FC236}">
                <a16:creationId xmlns:a16="http://schemas.microsoft.com/office/drawing/2014/main" id="{596D0CAC-81A0-376F-DDC6-0AC12D1E3018}"/>
              </a:ext>
            </a:extLst>
          </p:cNvPr>
          <p:cNvPicPr>
            <a:picLocks noChangeAspect="1"/>
          </p:cNvPicPr>
          <p:nvPr/>
        </p:nvPicPr>
        <p:blipFill>
          <a:blip r:embed="rId8"/>
          <a:stretch>
            <a:fillRect/>
          </a:stretch>
        </p:blipFill>
        <p:spPr>
          <a:xfrm>
            <a:off x="6506333" y="1412375"/>
            <a:ext cx="5315855" cy="3819951"/>
          </a:xfrm>
          <a:prstGeom prst="rect">
            <a:avLst/>
          </a:prstGeom>
          <a:ln w="28575">
            <a:solidFill>
              <a:schemeClr val="tx1"/>
            </a:solidFill>
          </a:ln>
        </p:spPr>
      </p:pic>
      <p:sp>
        <p:nvSpPr>
          <p:cNvPr id="8" name="TextBox 7">
            <a:extLst>
              <a:ext uri="{FF2B5EF4-FFF2-40B4-BE49-F238E27FC236}">
                <a16:creationId xmlns:a16="http://schemas.microsoft.com/office/drawing/2014/main" id="{86FDDF15-1E17-FD30-6DC2-C01B40884603}"/>
              </a:ext>
            </a:extLst>
          </p:cNvPr>
          <p:cNvSpPr txBox="1"/>
          <p:nvPr/>
        </p:nvSpPr>
        <p:spPr>
          <a:xfrm>
            <a:off x="369812" y="848870"/>
            <a:ext cx="824459" cy="369332"/>
          </a:xfrm>
          <a:prstGeom prst="rect">
            <a:avLst/>
          </a:prstGeom>
          <a:noFill/>
        </p:spPr>
        <p:txBody>
          <a:bodyPr wrap="square" rtlCol="0">
            <a:spAutoFit/>
          </a:bodyPr>
          <a:lstStyle/>
          <a:p>
            <a:r>
              <a:rPr lang="en-US"/>
              <a:t>Joint 1 </a:t>
            </a:r>
          </a:p>
        </p:txBody>
      </p:sp>
      <p:sp>
        <p:nvSpPr>
          <p:cNvPr id="11" name="TextBox 10">
            <a:extLst>
              <a:ext uri="{FF2B5EF4-FFF2-40B4-BE49-F238E27FC236}">
                <a16:creationId xmlns:a16="http://schemas.microsoft.com/office/drawing/2014/main" id="{D0D7B098-C2E7-D06A-446F-BFFD4567896A}"/>
              </a:ext>
            </a:extLst>
          </p:cNvPr>
          <p:cNvSpPr txBox="1"/>
          <p:nvPr/>
        </p:nvSpPr>
        <p:spPr>
          <a:xfrm>
            <a:off x="3589479" y="823613"/>
            <a:ext cx="875980" cy="369332"/>
          </a:xfrm>
          <a:prstGeom prst="rect">
            <a:avLst/>
          </a:prstGeom>
          <a:noFill/>
        </p:spPr>
        <p:txBody>
          <a:bodyPr wrap="square" rtlCol="0">
            <a:spAutoFit/>
          </a:bodyPr>
          <a:lstStyle/>
          <a:p>
            <a:r>
              <a:rPr lang="en-US"/>
              <a:t>Joint 3</a:t>
            </a:r>
          </a:p>
        </p:txBody>
      </p:sp>
      <p:sp>
        <p:nvSpPr>
          <p:cNvPr id="12" name="TextBox 11">
            <a:extLst>
              <a:ext uri="{FF2B5EF4-FFF2-40B4-BE49-F238E27FC236}">
                <a16:creationId xmlns:a16="http://schemas.microsoft.com/office/drawing/2014/main" id="{30E3B74B-94EA-0650-3BED-C6689527EE51}"/>
              </a:ext>
            </a:extLst>
          </p:cNvPr>
          <p:cNvSpPr txBox="1"/>
          <p:nvPr/>
        </p:nvSpPr>
        <p:spPr>
          <a:xfrm>
            <a:off x="369811" y="3365572"/>
            <a:ext cx="919027" cy="369332"/>
          </a:xfrm>
          <a:prstGeom prst="rect">
            <a:avLst/>
          </a:prstGeom>
          <a:noFill/>
        </p:spPr>
        <p:txBody>
          <a:bodyPr wrap="square" rtlCol="0">
            <a:spAutoFit/>
          </a:bodyPr>
          <a:lstStyle/>
          <a:p>
            <a:r>
              <a:rPr lang="en-US"/>
              <a:t>Joint 2</a:t>
            </a:r>
          </a:p>
        </p:txBody>
      </p:sp>
      <p:sp>
        <p:nvSpPr>
          <p:cNvPr id="13" name="TextBox 12">
            <a:extLst>
              <a:ext uri="{FF2B5EF4-FFF2-40B4-BE49-F238E27FC236}">
                <a16:creationId xmlns:a16="http://schemas.microsoft.com/office/drawing/2014/main" id="{8E14590F-EDB6-2E05-52E9-78A9F7C3AE34}"/>
              </a:ext>
            </a:extLst>
          </p:cNvPr>
          <p:cNvSpPr txBox="1"/>
          <p:nvPr/>
        </p:nvSpPr>
        <p:spPr>
          <a:xfrm>
            <a:off x="3626010" y="3392017"/>
            <a:ext cx="1575577" cy="369332"/>
          </a:xfrm>
          <a:prstGeom prst="rect">
            <a:avLst/>
          </a:prstGeom>
          <a:noFill/>
        </p:spPr>
        <p:txBody>
          <a:bodyPr wrap="square" rtlCol="0">
            <a:spAutoFit/>
          </a:bodyPr>
          <a:lstStyle/>
          <a:p>
            <a:r>
              <a:rPr lang="en-US"/>
              <a:t>Joint 4/Joint 5</a:t>
            </a:r>
          </a:p>
        </p:txBody>
      </p:sp>
      <p:sp>
        <p:nvSpPr>
          <p:cNvPr id="14" name="TextBox 13">
            <a:extLst>
              <a:ext uri="{FF2B5EF4-FFF2-40B4-BE49-F238E27FC236}">
                <a16:creationId xmlns:a16="http://schemas.microsoft.com/office/drawing/2014/main" id="{5CFA20A6-AE35-CECD-C6E0-51953E7B23EB}"/>
              </a:ext>
            </a:extLst>
          </p:cNvPr>
          <p:cNvSpPr txBox="1"/>
          <p:nvPr/>
        </p:nvSpPr>
        <p:spPr>
          <a:xfrm>
            <a:off x="6506331" y="1412375"/>
            <a:ext cx="1886032" cy="369332"/>
          </a:xfrm>
          <a:prstGeom prst="rect">
            <a:avLst/>
          </a:prstGeom>
          <a:noFill/>
        </p:spPr>
        <p:txBody>
          <a:bodyPr wrap="square" rtlCol="0">
            <a:spAutoFit/>
          </a:bodyPr>
          <a:lstStyle/>
          <a:p>
            <a:r>
              <a:rPr lang="en-US"/>
              <a:t>Joint 5/Joint 6</a:t>
            </a:r>
          </a:p>
        </p:txBody>
      </p:sp>
    </p:spTree>
    <p:extLst>
      <p:ext uri="{BB962C8B-B14F-4D97-AF65-F5344CB8AC3E}">
        <p14:creationId xmlns:p14="http://schemas.microsoft.com/office/powerpoint/2010/main" val="231635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ussar Woodtype"/>
              </a:rPr>
              <a:t>Design  Details: FEA testing</a:t>
            </a:r>
            <a:endParaRPr lang="en-US" sz="4000">
              <a:latin typeface="Hussar Woodtype" panose="02000503000000000000" pitchFamily="50"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3" name="Picture 2" descr="A screenshot of a computer&#10;&#10;Description automatically generated">
            <a:extLst>
              <a:ext uri="{FF2B5EF4-FFF2-40B4-BE49-F238E27FC236}">
                <a16:creationId xmlns:a16="http://schemas.microsoft.com/office/drawing/2014/main" id="{DD0A4629-C9C7-9BE8-A502-DF03706CB59E}"/>
              </a:ext>
            </a:extLst>
          </p:cNvPr>
          <p:cNvPicPr>
            <a:picLocks noChangeAspect="1"/>
          </p:cNvPicPr>
          <p:nvPr/>
        </p:nvPicPr>
        <p:blipFill>
          <a:blip r:embed="rId4"/>
          <a:stretch>
            <a:fillRect/>
          </a:stretch>
        </p:blipFill>
        <p:spPr>
          <a:xfrm>
            <a:off x="447675" y="1148267"/>
            <a:ext cx="4191000" cy="2218316"/>
          </a:xfrm>
          <a:prstGeom prst="rect">
            <a:avLst/>
          </a:prstGeom>
          <a:ln w="28575">
            <a:solidFill>
              <a:schemeClr val="tx1"/>
            </a:solidFill>
          </a:ln>
        </p:spPr>
      </p:pic>
      <p:pic>
        <p:nvPicPr>
          <p:cNvPr id="9" name="Picture 8" descr="A blue clock with green arrows&#10;&#10;Description automatically generated">
            <a:extLst>
              <a:ext uri="{FF2B5EF4-FFF2-40B4-BE49-F238E27FC236}">
                <a16:creationId xmlns:a16="http://schemas.microsoft.com/office/drawing/2014/main" id="{14DB1DD8-740A-4D10-495C-FAACABAB1D0D}"/>
              </a:ext>
            </a:extLst>
          </p:cNvPr>
          <p:cNvPicPr>
            <a:picLocks noChangeAspect="1"/>
          </p:cNvPicPr>
          <p:nvPr/>
        </p:nvPicPr>
        <p:blipFill>
          <a:blip r:embed="rId5"/>
          <a:stretch>
            <a:fillRect/>
          </a:stretch>
        </p:blipFill>
        <p:spPr>
          <a:xfrm>
            <a:off x="4810125" y="1148267"/>
            <a:ext cx="4410075" cy="1657350"/>
          </a:xfrm>
          <a:prstGeom prst="rect">
            <a:avLst/>
          </a:prstGeom>
          <a:ln w="28575">
            <a:solidFill>
              <a:schemeClr val="tx1"/>
            </a:solidFill>
          </a:ln>
        </p:spPr>
      </p:pic>
      <p:pic>
        <p:nvPicPr>
          <p:cNvPr id="12" name="Picture 11" descr="A blue circular object with holes in it">
            <a:extLst>
              <a:ext uri="{FF2B5EF4-FFF2-40B4-BE49-F238E27FC236}">
                <a16:creationId xmlns:a16="http://schemas.microsoft.com/office/drawing/2014/main" id="{B21CEE31-6BFB-970A-1709-5F1C627CE3D9}"/>
              </a:ext>
            </a:extLst>
          </p:cNvPr>
          <p:cNvPicPr>
            <a:picLocks noChangeAspect="1"/>
          </p:cNvPicPr>
          <p:nvPr/>
        </p:nvPicPr>
        <p:blipFill>
          <a:blip r:embed="rId6"/>
          <a:stretch>
            <a:fillRect/>
          </a:stretch>
        </p:blipFill>
        <p:spPr>
          <a:xfrm>
            <a:off x="4805524" y="3020690"/>
            <a:ext cx="4955780" cy="2645084"/>
          </a:xfrm>
          <a:prstGeom prst="rect">
            <a:avLst/>
          </a:prstGeom>
          <a:ln w="28575">
            <a:solidFill>
              <a:schemeClr val="tx1"/>
            </a:solidFill>
          </a:ln>
        </p:spPr>
      </p:pic>
      <p:pic>
        <p:nvPicPr>
          <p:cNvPr id="14" name="Picture 13" descr="A blue object with holes&#10;&#10;Description automatically generated">
            <a:extLst>
              <a:ext uri="{FF2B5EF4-FFF2-40B4-BE49-F238E27FC236}">
                <a16:creationId xmlns:a16="http://schemas.microsoft.com/office/drawing/2014/main" id="{28AE183F-43AF-AE5D-0384-80ABB35D9A2E}"/>
              </a:ext>
            </a:extLst>
          </p:cNvPr>
          <p:cNvPicPr>
            <a:picLocks noChangeAspect="1"/>
          </p:cNvPicPr>
          <p:nvPr/>
        </p:nvPicPr>
        <p:blipFill>
          <a:blip r:embed="rId7"/>
          <a:stretch>
            <a:fillRect/>
          </a:stretch>
        </p:blipFill>
        <p:spPr>
          <a:xfrm>
            <a:off x="447675" y="3623876"/>
            <a:ext cx="4191000" cy="2039122"/>
          </a:xfrm>
          <a:prstGeom prst="rect">
            <a:avLst/>
          </a:prstGeom>
          <a:ln w="28575">
            <a:solidFill>
              <a:schemeClr val="tx1"/>
            </a:solidFill>
          </a:ln>
        </p:spPr>
      </p:pic>
    </p:spTree>
    <p:extLst>
      <p:ext uri="{BB962C8B-B14F-4D97-AF65-F5344CB8AC3E}">
        <p14:creationId xmlns:p14="http://schemas.microsoft.com/office/powerpoint/2010/main" val="346392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BAEE-CBB9-EF95-42F0-72B1CBCBCB8F}"/>
              </a:ext>
            </a:extLst>
          </p:cNvPr>
          <p:cNvSpPr>
            <a:spLocks noGrp="1"/>
          </p:cNvSpPr>
          <p:nvPr>
            <p:ph type="title"/>
          </p:nvPr>
        </p:nvSpPr>
        <p:spPr/>
        <p:txBody>
          <a:bodyPr/>
          <a:lstStyle/>
          <a:p>
            <a:r>
              <a:rPr lang="en-US">
                <a:ea typeface="+mj-lt"/>
                <a:cs typeface="+mj-lt"/>
              </a:rPr>
              <a:t>Design  Details: Software</a:t>
            </a:r>
            <a:endParaRPr lang="en-US"/>
          </a:p>
        </p:txBody>
      </p:sp>
      <p:sp>
        <p:nvSpPr>
          <p:cNvPr id="5" name="Rectangle 4">
            <a:extLst>
              <a:ext uri="{FF2B5EF4-FFF2-40B4-BE49-F238E27FC236}">
                <a16:creationId xmlns:a16="http://schemas.microsoft.com/office/drawing/2014/main" id="{A3F0D39B-1AF5-F31F-D1EF-0E08C58E9178}"/>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black background with white text&#10;&#10;Description automatically generated">
            <a:extLst>
              <a:ext uri="{FF2B5EF4-FFF2-40B4-BE49-F238E27FC236}">
                <a16:creationId xmlns:a16="http://schemas.microsoft.com/office/drawing/2014/main" id="{67A4D6A2-3663-934F-A2B3-A39D2F6BC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9153" y="5882197"/>
            <a:ext cx="2953733" cy="99757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C273CFA3-F8D9-4D62-D5C8-C5F254BFDDE5}"/>
              </a:ext>
            </a:extLst>
          </p:cNvPr>
          <p:cNvPicPr>
            <a:picLocks noChangeAspect="1"/>
          </p:cNvPicPr>
          <p:nvPr/>
        </p:nvPicPr>
        <p:blipFill>
          <a:blip r:embed="rId3"/>
          <a:stretch>
            <a:fillRect/>
          </a:stretch>
        </p:blipFill>
        <p:spPr>
          <a:xfrm>
            <a:off x="8881150" y="284136"/>
            <a:ext cx="3059029" cy="411480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3CB24836-F0BE-D77C-47C7-94203BF0F5A5}"/>
              </a:ext>
            </a:extLst>
          </p:cNvPr>
          <p:cNvPicPr>
            <a:picLocks noChangeAspect="1"/>
          </p:cNvPicPr>
          <p:nvPr/>
        </p:nvPicPr>
        <p:blipFill>
          <a:blip r:embed="rId4"/>
          <a:stretch>
            <a:fillRect/>
          </a:stretch>
        </p:blipFill>
        <p:spPr>
          <a:xfrm>
            <a:off x="619932" y="1523888"/>
            <a:ext cx="6096000" cy="3138629"/>
          </a:xfrm>
          <a:prstGeom prst="rect">
            <a:avLst/>
          </a:prstGeom>
        </p:spPr>
      </p:pic>
      <p:pic>
        <p:nvPicPr>
          <p:cNvPr id="9" name="Picture 8" descr="A screenshot of a computer program&#10;&#10;Description automatically generated">
            <a:extLst>
              <a:ext uri="{FF2B5EF4-FFF2-40B4-BE49-F238E27FC236}">
                <a16:creationId xmlns:a16="http://schemas.microsoft.com/office/drawing/2014/main" id="{5D1C9CD9-DE41-CBE3-EA0E-3E0A97E64FFA}"/>
              </a:ext>
            </a:extLst>
          </p:cNvPr>
          <p:cNvPicPr>
            <a:picLocks noChangeAspect="1"/>
          </p:cNvPicPr>
          <p:nvPr/>
        </p:nvPicPr>
        <p:blipFill>
          <a:blip r:embed="rId5"/>
          <a:stretch>
            <a:fillRect/>
          </a:stretch>
        </p:blipFill>
        <p:spPr>
          <a:xfrm>
            <a:off x="6193001" y="2893016"/>
            <a:ext cx="3306360" cy="2874936"/>
          </a:xfrm>
          <a:prstGeom prst="rect">
            <a:avLst/>
          </a:prstGeom>
        </p:spPr>
      </p:pic>
    </p:spTree>
    <p:extLst>
      <p:ext uri="{BB962C8B-B14F-4D97-AF65-F5344CB8AC3E}">
        <p14:creationId xmlns:p14="http://schemas.microsoft.com/office/powerpoint/2010/main" val="8346171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639afb-ed64-4ff5-bb39-999a75fc06b7" xsi:nil="true"/>
    <lcf76f155ced4ddcb4097134ff3c332f xmlns="582fa5d2-bece-4aea-9f77-927244515e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D9396645F46748A81322C12F250A4A" ma:contentTypeVersion="14" ma:contentTypeDescription="Create a new document." ma:contentTypeScope="" ma:versionID="14c69172e89bbcd962952ff1a6c929e6">
  <xsd:schema xmlns:xsd="http://www.w3.org/2001/XMLSchema" xmlns:xs="http://www.w3.org/2001/XMLSchema" xmlns:p="http://schemas.microsoft.com/office/2006/metadata/properties" xmlns:ns2="582fa5d2-bece-4aea-9f77-927244515e54" xmlns:ns3="fd639afb-ed64-4ff5-bb39-999a75fc06b7" targetNamespace="http://schemas.microsoft.com/office/2006/metadata/properties" ma:root="true" ma:fieldsID="8f2b06cdd3817941f8e1a1fed447ed89" ns2:_="" ns3:_="">
    <xsd:import namespace="582fa5d2-bece-4aea-9f77-927244515e54"/>
    <xsd:import namespace="fd639afb-ed64-4ff5-bb39-999a75fc0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fa5d2-bece-4aea-9f77-927244515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639afb-ed64-4ff5-bb39-999a75fc06b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3f69e8-a0c9-408c-b5da-191609ccfb4c}" ma:internalName="TaxCatchAll" ma:showField="CatchAllData" ma:web="fd639afb-ed64-4ff5-bb39-999a75fc06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3E5A72-97F6-47A8-819F-C63FF063A95E}">
  <ds:schemaRefs>
    <ds:schemaRef ds:uri="http://schemas.microsoft.com/sharepoint/v3/contenttype/forms"/>
  </ds:schemaRefs>
</ds:datastoreItem>
</file>

<file path=customXml/itemProps2.xml><?xml version="1.0" encoding="utf-8"?>
<ds:datastoreItem xmlns:ds="http://schemas.openxmlformats.org/officeDocument/2006/customXml" ds:itemID="{32098845-A7BF-4E4D-A88E-4F313F655492}">
  <ds:schemaRefs>
    <ds:schemaRef ds:uri="582fa5d2-bece-4aea-9f77-927244515e54"/>
    <ds:schemaRef ds:uri="fd639afb-ed64-4ff5-bb39-999a75fc06b7"/>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6BC69DD5-3168-4981-8A59-E96CEA248D84}">
  <ds:schemaRefs>
    <ds:schemaRef ds:uri="582fa5d2-bece-4aea-9f77-927244515e54"/>
    <ds:schemaRef ds:uri="fd639afb-ed64-4ff5-bb39-999a75fc06b7"/>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35</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Critical Design Review</vt:lpstr>
      <vt:lpstr>Introduction</vt:lpstr>
      <vt:lpstr>Changes Since PDR</vt:lpstr>
      <vt:lpstr>System Block Diagram</vt:lpstr>
      <vt:lpstr>Requirements  Review</vt:lpstr>
      <vt:lpstr>Design Details: Full Assembly</vt:lpstr>
      <vt:lpstr>Design Details: Sub Assemblies</vt:lpstr>
      <vt:lpstr>Design  Details: FEA testing</vt:lpstr>
      <vt:lpstr>Design  Details: Software</vt:lpstr>
      <vt:lpstr>Analyses and Prediction</vt:lpstr>
      <vt:lpstr>Verification  Procedures/ Critical Test Methods</vt:lpstr>
      <vt:lpstr>Verification  Procedures/ Critical Test Methods</vt:lpstr>
      <vt:lpstr>Data  Sheets</vt:lpstr>
      <vt:lpstr>Project  Status</vt:lpstr>
      <vt:lpstr>Project  Status – Manufacturing Update</vt:lpstr>
      <vt:lpstr>Project  Status – Manufacturing Update</vt:lpstr>
      <vt:lpstr>Project  Status – Manufacturing Update</vt:lpstr>
      <vt:lpstr>Project  Status – Manufacturing Update</vt:lpstr>
      <vt:lpstr>Project  Status – Manufacturing Update</vt:lpstr>
      <vt:lpstr>Project  Status – Manufacturing Update</vt:lpstr>
      <vt:lpstr>Project  Status – Purchasing Update</vt:lpstr>
      <vt:lpstr>Project  Status – Purchasing Update</vt:lpstr>
      <vt:lpstr>Project  Status – Purchasing Update</vt:lpstr>
      <vt:lpstr>Project  Status – Purchasing Update</vt:lpstr>
      <vt:lpstr>Purchases for Testing</vt:lpstr>
      <vt:lpstr>Risk Analysis &amp; Mitigation Plan Joint 1</vt:lpstr>
      <vt:lpstr>Risk Analysis &amp; Mitigation Plan Joint 2</vt:lpstr>
      <vt:lpstr>Risk Analysis &amp; Mitigation Plan Joint 3</vt:lpstr>
      <vt:lpstr>Risk Analysis &amp; Mitigation Plan Joint 4</vt:lpstr>
      <vt:lpstr>Risk Analysis &amp; Mitigation Plan Joint 5/6</vt:lpstr>
      <vt:lpstr>Risk Analysis &amp; Mitigation Electrical Design </vt:lpstr>
      <vt:lpstr>Risk Analysis &amp; Mitigation Plan: Motors and Geared Stages</vt:lpstr>
      <vt:lpstr>Critical Design Element  1 Joint 1 Bearing Alternative to Slewing Drive</vt:lpstr>
      <vt:lpstr>Critical Design Element  2 Joint 2: Alternative Motor for Arm Movement</vt:lpstr>
      <vt:lpstr>Critical Design Element  3  Reduction in J5 End Effector Weight</vt:lpstr>
      <vt:lpstr>Critical  Design  Element  1: Verification Results Joint 1 Bearing Alternative to Slewing Drive</vt:lpstr>
      <vt:lpstr>Critical Design Element 2: Verification Result Joint 2: Alternative Motor for Arm Movement</vt:lpstr>
      <vt:lpstr>Critical  Design  Element  3: Verification Results Reduction in J5 End Effector Weight</vt:lpstr>
      <vt:lpstr>Summary and Review of Action  Items</vt:lpstr>
      <vt:lpstr>Questions?</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Isaiah Christopher Padilla</dc:creator>
  <cp:revision>11</cp:revision>
  <dcterms:created xsi:type="dcterms:W3CDTF">2024-02-26T22:09:53Z</dcterms:created>
  <dcterms:modified xsi:type="dcterms:W3CDTF">2024-03-07T03:30:57Z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0x0101008AD9396645F46748A81322C12F250A4A</vt:lpwstr>
  </property>
  <property fmtid="{D5CDD505-2E9C-101B-9397-08002B2CF9AE}" pid="3" name="MediaServiceImageTags">
    <vt:lpwstr/>
  </property>
</Properties>
</file>